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7" r:id="rId1"/>
  </p:sldMasterIdLst>
  <p:notesMasterIdLst>
    <p:notesMasterId r:id="rId26"/>
  </p:notesMasterIdLst>
  <p:sldIdLst>
    <p:sldId id="256" r:id="rId2"/>
    <p:sldId id="345" r:id="rId3"/>
    <p:sldId id="346" r:id="rId4"/>
    <p:sldId id="347" r:id="rId5"/>
    <p:sldId id="336" r:id="rId6"/>
    <p:sldId id="337" r:id="rId7"/>
    <p:sldId id="314" r:id="rId8"/>
    <p:sldId id="348" r:id="rId9"/>
    <p:sldId id="339" r:id="rId10"/>
    <p:sldId id="317" r:id="rId11"/>
    <p:sldId id="319" r:id="rId12"/>
    <p:sldId id="315" r:id="rId13"/>
    <p:sldId id="349" r:id="rId14"/>
    <p:sldId id="320" r:id="rId15"/>
    <p:sldId id="321" r:id="rId16"/>
    <p:sldId id="322" r:id="rId17"/>
    <p:sldId id="323" r:id="rId18"/>
    <p:sldId id="324" r:id="rId19"/>
    <p:sldId id="327" r:id="rId20"/>
    <p:sldId id="344" r:id="rId21"/>
    <p:sldId id="330" r:id="rId22"/>
    <p:sldId id="341" r:id="rId23"/>
    <p:sldId id="287" r:id="rId24"/>
    <p:sldId id="334" r:id="rId25"/>
  </p:sldIdLst>
  <p:sldSz cx="9144000" cy="5143500" type="screen16x9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  <a:srgbClr val="CC0000"/>
    <a:srgbClr val="CCCCFF"/>
    <a:srgbClr val="CCFFCC"/>
    <a:srgbClr val="8D47F3"/>
    <a:srgbClr val="DDDDDD"/>
    <a:srgbClr val="FF99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1304" autoAdjust="0"/>
  </p:normalViewPr>
  <p:slideViewPr>
    <p:cSldViewPr>
      <p:cViewPr varScale="1">
        <p:scale>
          <a:sx n="141" d="100"/>
          <a:sy n="141" d="100"/>
        </p:scale>
        <p:origin x="-77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7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70"/>
      <c:perspective val="0"/>
    </c:view3D>
    <c:plotArea>
      <c:layout>
        <c:manualLayout>
          <c:layoutTarget val="inner"/>
          <c:xMode val="edge"/>
          <c:yMode val="edge"/>
          <c:x val="8.0924855491329883E-2"/>
          <c:y val="0.14253897550111386"/>
          <c:w val="0.83044315992292717"/>
          <c:h val="0.383073496659244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4"/>
              <c:layout>
                <c:manualLayout>
                  <c:x val="-2.7588246180765937E-2"/>
                  <c:y val="-7.66931250529169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1492.6</c:v>
                </c:pt>
                <c:pt idx="1">
                  <c:v>136</c:v>
                </c:pt>
                <c:pt idx="2">
                  <c:v>148.69999999999999</c:v>
                </c:pt>
                <c:pt idx="3">
                  <c:v>380.5</c:v>
                </c:pt>
                <c:pt idx="4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975" b="1" i="0" u="none" strike="noStrike" baseline="0">
                    <a:solidFill>
                      <a:schemeClr val="tx1"/>
                    </a:solidFill>
                    <a:latin typeface="Constantia"/>
                    <a:ea typeface="Constantia"/>
                    <a:cs typeface="Constantia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Земельный налог с организаций</c:v>
                </c:pt>
                <c:pt idx="2">
                  <c:v>Налог на имущество физических лиц</c:v>
                </c:pt>
                <c:pt idx="3">
                  <c:v>Земельный налог с физических лиц</c:v>
                </c:pt>
                <c:pt idx="4">
                  <c:v>госпошлина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dLbls>
          <c:showVal val="1"/>
          <c:showPercent val="1"/>
        </c:dLbls>
      </c:pie3DChart>
    </c:plotArea>
    <c:legend>
      <c:legendPos val="b"/>
      <c:layout>
        <c:manualLayout>
          <c:xMode val="edge"/>
          <c:yMode val="edge"/>
          <c:x val="0.13841947641160246"/>
          <c:y val="0.52653791960215479"/>
          <c:w val="0.76115317316104714"/>
          <c:h val="0.47256610029009538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355" b="1" i="0" u="none" strike="noStrike" baseline="0">
              <a:solidFill>
                <a:srgbClr val="000000"/>
              </a:solidFill>
              <a:latin typeface="Constantia"/>
              <a:ea typeface="Constantia"/>
              <a:cs typeface="Constantia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chemeClr val="tx1"/>
          </a:solidFill>
          <a:latin typeface="Constantia"/>
          <a:ea typeface="Constantia"/>
          <a:cs typeface="Constantia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40"/>
      <c:perspective val="0"/>
    </c:view3D>
    <c:plotArea>
      <c:layout>
        <c:manualLayout>
          <c:layoutTarget val="inner"/>
          <c:xMode val="edge"/>
          <c:yMode val="edge"/>
          <c:x val="0.15244285337989497"/>
          <c:y val="1.5374759769378627E-2"/>
          <c:w val="0.72052599230672665"/>
          <c:h val="0.88725176169122255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35,9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Sheet1!$B$1:$F$1</c:f>
              <c:strCache>
                <c:ptCount val="4"/>
                <c:pt idx="0">
                  <c:v>субвенции</c:v>
                </c:pt>
                <c:pt idx="1">
                  <c:v>дотация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319.39999999999998</c:v>
                </c:pt>
                <c:pt idx="1">
                  <c:v>7832.7</c:v>
                </c:pt>
                <c:pt idx="2">
                  <c:v>412.9</c:v>
                </c:pt>
                <c:pt idx="3">
                  <c:v>6667.1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723915722975461"/>
          <c:y val="0.73683193188295359"/>
          <c:w val="0.30701719483365941"/>
          <c:h val="0.262697543972922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0"/>
      <c:perspective val="0"/>
    </c:view3D>
    <c:plotArea>
      <c:layout>
        <c:manualLayout>
          <c:layoutTarget val="inner"/>
          <c:xMode val="edge"/>
          <c:yMode val="edge"/>
          <c:x val="0.11037660430060922"/>
          <c:y val="2.6649444830432193E-2"/>
          <c:w val="0.87114847455994682"/>
          <c:h val="0.856328124283256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440">
              <a:solidFill>
                <a:schemeClr val="tx1"/>
              </a:solidFill>
              <a:prstDash val="solid"/>
            </a:ln>
          </c:spPr>
          <c:explosion val="25"/>
          <c:dPt>
            <c:idx val="1"/>
            <c:spPr>
              <a:solidFill>
                <a:schemeClr val="accent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44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979387897613717E-2"/>
                  <c:y val="3.37036070815354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вопросы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1.2873396721636314E-2"/>
                  <c:y val="0.351135621431059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2.8301886792452831E-4"/>
                  <c:y val="9.50804852083575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безопасность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10467420356859079"/>
                  <c:y val="0.1465399074429331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ЖКХ</a:t>
                    </a:r>
                  </a:p>
                  <a:p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0.10879843001276217"/>
                  <c:y val="-6.1705966056449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ФК и </a:t>
                    </a:r>
                    <a:r>
                      <a:rPr lang="ru-RU" smtClean="0"/>
                      <a:t>спорт</a:t>
                    </a:r>
                    <a:endParaRPr lang="ru-RU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7.6390534325411291E-2"/>
                  <c:y val="-3.49035603160574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r>
                      <a:rPr lang="ru-RU" dirty="0" smtClean="0"/>
                      <a:t>политика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культура</c:v>
                </c:pt>
                <c:pt idx="6">
                  <c:v>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5985.6</c:v>
                </c:pt>
                <c:pt idx="1">
                  <c:v>289.60000000000002</c:v>
                </c:pt>
                <c:pt idx="2">
                  <c:v>233.4</c:v>
                </c:pt>
                <c:pt idx="3">
                  <c:v>2479.1</c:v>
                </c:pt>
                <c:pt idx="4">
                  <c:v>1736.6</c:v>
                </c:pt>
                <c:pt idx="5">
                  <c:v>6787.6</c:v>
                </c:pt>
                <c:pt idx="6">
                  <c:v>895</c:v>
                </c:pt>
                <c:pt idx="7">
                  <c:v>72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047" b="1" i="0" u="none" strike="noStrike" baseline="0">
          <a:solidFill>
            <a:schemeClr val="tx1"/>
          </a:solidFill>
          <a:latin typeface="Constantia"/>
          <a:ea typeface="Constantia"/>
          <a:cs typeface="Constanti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10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474819553805792"/>
          <c:y val="5.2757671910492597E-2"/>
          <c:w val="0.88452263779527551"/>
          <c:h val="0.85811444537583992"/>
        </c:manualLayout>
      </c:layout>
      <c:bar3DChart>
        <c:barDir val="col"/>
        <c:grouping val="clustered"/>
        <c:ser>
          <c:idx val="2"/>
          <c:order val="0"/>
          <c:tx>
            <c:strRef>
              <c:f>Sheet1!$A$4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270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5374.5</c:v>
                </c:pt>
                <c:pt idx="1">
                  <c:v>7922.6</c:v>
                </c:pt>
                <c:pt idx="2">
                  <c:v>7941.6</c:v>
                </c:pt>
                <c:pt idx="3">
                  <c:v>8690.5</c:v>
                </c:pt>
              </c:numCache>
            </c:numRef>
          </c:val>
        </c:ser>
        <c:gapDepth val="0"/>
        <c:shape val="box"/>
        <c:axId val="154481792"/>
        <c:axId val="154483328"/>
        <c:axId val="0"/>
      </c:bar3DChart>
      <c:catAx>
        <c:axId val="154481792"/>
        <c:scaling>
          <c:orientation val="minMax"/>
        </c:scaling>
        <c:delete val="1"/>
        <c:axPos val="b"/>
        <c:numFmt formatCode="General" sourceLinked="1"/>
        <c:tickLblPos val="none"/>
        <c:crossAx val="154483328"/>
        <c:crosses val="autoZero"/>
        <c:auto val="1"/>
        <c:lblAlgn val="ctr"/>
        <c:lblOffset val="100"/>
        <c:tickLblSkip val="1"/>
        <c:tickMarkSkip val="1"/>
      </c:catAx>
      <c:valAx>
        <c:axId val="15448332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481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hPercent val="154"/>
      <c:depthPercent val="100"/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elete val="1"/>
          </c:dLbls>
          <c:cat>
            <c:strRef>
              <c:f>Sheet1!$B$1:$E$1</c:f>
              <c:strCache>
                <c:ptCount val="2"/>
                <c:pt idx="0">
                  <c:v>Всего расходов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18478.900000000001</c:v>
                </c:pt>
                <c:pt idx="1">
                  <c:v>8690.5</c:v>
                </c:pt>
              </c:numCache>
            </c:numRef>
          </c:val>
        </c:ser>
        <c:dLbls>
          <c:showVal val="1"/>
        </c:dLbls>
        <c:gapWidth val="75"/>
        <c:shape val="box"/>
        <c:axId val="154286720"/>
        <c:axId val="154288512"/>
        <c:axId val="0"/>
      </c:bar3DChart>
      <c:catAx>
        <c:axId val="154286720"/>
        <c:scaling>
          <c:orientation val="minMax"/>
        </c:scaling>
        <c:axPos val="l"/>
        <c:majorTickMark val="none"/>
        <c:tickLblPos val="nextTo"/>
        <c:crossAx val="154288512"/>
        <c:crosses val="autoZero"/>
        <c:auto val="1"/>
        <c:lblAlgn val="ctr"/>
        <c:lblOffset val="100"/>
      </c:catAx>
      <c:valAx>
        <c:axId val="154288512"/>
        <c:scaling>
          <c:orientation val="minMax"/>
        </c:scaling>
        <c:axPos val="b"/>
        <c:numFmt formatCode="General" sourceLinked="1"/>
        <c:majorTickMark val="none"/>
        <c:tickLblPos val="nextTo"/>
        <c:crossAx val="154286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27567F-CBDB-46CF-B80C-F6CE4EF1F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7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7567F-CBDB-46CF-B80C-F6CE4EF1F1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D61899-70AC-47C7-BECC-C1B9C2342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28999F-07D9-46DF-9A6C-6B37A2086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641C8-BABF-47A9-B539-0DE531430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508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085850"/>
            <a:ext cx="4038600" cy="3508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9AA0-336F-4DE3-A392-E40A58B8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8D06-57F1-4919-AFD8-6D08F694A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85850"/>
            <a:ext cx="8229600" cy="35087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25B8-932D-4B2E-8376-69941175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923A95-58E1-46C0-A48E-CEF8E53E1D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6B9620-3598-453F-91C8-78DD38156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C7E3EF-73AE-4016-86F9-87E612315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0DABC5-218F-4B83-90D6-9C9F53E14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12BCD4-49E6-4303-BEA7-94D732E1F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C41EA-6FC6-43CE-AFBC-E9520C7133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1BCD32-8295-45B9-B809-56B252D0D9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713C3C-5C7A-4AD8-A37C-D7274AF7C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42524F8-1F55-4586-8ED6-DB5A8C78D0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2.xls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oleObject" Target="../embeddings/_____Microsoft_Office_Excel_97-20031.xls"/><Relationship Id="rId9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nalogi/regionalnye-nalogi.html" TargetMode="External"/><Relationship Id="rId2" Type="http://schemas.openxmlformats.org/officeDocument/2006/relationships/hyperlink" Target="http://www.grandars.ru/student/nalogi/federalnye-nalogi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%D0%A2%D1%80%D0%B0%D0%BD%D1%81%D1%84%D0%B5%D1%80%D1%82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228600"/>
            <a:ext cx="8991600" cy="39433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4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Исполнение бюджета муниципального образования поселок </a:t>
            </a:r>
            <a:r>
              <a:rPr lang="ru-RU" sz="4400" b="1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Иванищи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(сельское поселение)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за 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2023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4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4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1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229600" cy="514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Налоговые доходы бюджета МО поселок </a:t>
            </a:r>
            <a:r>
              <a:rPr lang="ru-RU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Иванищи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(сельское поселение) в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2023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году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435100" y="1709738"/>
          <a:ext cx="3657600" cy="2364581"/>
        </p:xfrm>
        <a:graphic>
          <a:graphicData uri="http://schemas.openxmlformats.org/presentationml/2006/ole">
            <p:oleObj spid="_x0000_s2127" r:id="rId4" imgW="5791230" imgH="4991190" progId="Excel.Sheet.8">
              <p:embed/>
            </p:oleObj>
          </a:graphicData>
        </a:graphic>
      </p:graphicFrame>
      <p:pic>
        <p:nvPicPr>
          <p:cNvPr id="2054" name="Picture 28" descr="MC90038312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2514600"/>
            <a:ext cx="4492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9" descr="MC90039141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1" y="3543300"/>
            <a:ext cx="511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38"/>
          <p:cNvSpPr txBox="1">
            <a:spLocks noChangeArrowheads="1"/>
          </p:cNvSpPr>
          <p:nvPr/>
        </p:nvSpPr>
        <p:spPr bwMode="auto">
          <a:xfrm>
            <a:off x="7467600" y="2971800"/>
            <a:ext cx="1143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Налог на доходы физ. лиц</a:t>
            </a:r>
          </a:p>
        </p:txBody>
      </p:sp>
      <p:sp>
        <p:nvSpPr>
          <p:cNvPr id="2058" name="Text Box 42"/>
          <p:cNvSpPr txBox="1">
            <a:spLocks noChangeArrowheads="1"/>
          </p:cNvSpPr>
          <p:nvPr/>
        </p:nvSpPr>
        <p:spPr bwMode="auto">
          <a:xfrm>
            <a:off x="7391400" y="3600450"/>
            <a:ext cx="1752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Налог на имущество физ. лиц</a:t>
            </a:r>
          </a:p>
        </p:txBody>
      </p:sp>
      <p:pic>
        <p:nvPicPr>
          <p:cNvPr id="2059" name="Picture 46" descr="MC90044040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02895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48"/>
          <p:cNvSpPr txBox="1">
            <a:spLocks noChangeArrowheads="1"/>
          </p:cNvSpPr>
          <p:nvPr/>
        </p:nvSpPr>
        <p:spPr bwMode="auto">
          <a:xfrm>
            <a:off x="7391400" y="2628900"/>
            <a:ext cx="160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  <a:latin typeface="Times New Roman" pitchFamily="18" charset="0"/>
              </a:rPr>
              <a:t>Земельный налог</a:t>
            </a:r>
          </a:p>
        </p:txBody>
      </p:sp>
      <p:sp>
        <p:nvSpPr>
          <p:cNvPr id="2062" name="Text Box 55"/>
          <p:cNvSpPr txBox="1">
            <a:spLocks noChangeArrowheads="1"/>
          </p:cNvSpPr>
          <p:nvPr/>
        </p:nvSpPr>
        <p:spPr bwMode="auto">
          <a:xfrm>
            <a:off x="6858000" y="20574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>
                <a:solidFill>
                  <a:srgbClr val="000000"/>
                </a:solidFill>
                <a:latin typeface="Times" pitchFamily="18" charset="0"/>
              </a:rPr>
              <a:t>Налоги, уплаченные </a:t>
            </a:r>
            <a:r>
              <a:rPr lang="ru-RU" sz="1200" b="1" dirty="0" smtClean="0">
                <a:solidFill>
                  <a:srgbClr val="000000"/>
                </a:solidFill>
                <a:latin typeface="Times" pitchFamily="18" charset="0"/>
              </a:rPr>
              <a:t>жителями:</a:t>
            </a:r>
            <a:endParaRPr lang="ru-RU" sz="1200" b="1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63" name="Text Box 56"/>
          <p:cNvSpPr txBox="1">
            <a:spLocks noChangeArrowheads="1"/>
          </p:cNvSpPr>
          <p:nvPr/>
        </p:nvSpPr>
        <p:spPr bwMode="auto">
          <a:xfrm>
            <a:off x="1390650" y="685801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нормативно-правовыми актами  представительного органа муниципального образования</a:t>
            </a:r>
          </a:p>
        </p:txBody>
      </p:sp>
      <p:graphicFrame>
        <p:nvGraphicFramePr>
          <p:cNvPr id="20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11957052"/>
              </p:ext>
            </p:extLst>
          </p:nvPr>
        </p:nvGraphicFramePr>
        <p:xfrm>
          <a:off x="0" y="757237"/>
          <a:ext cx="5791200" cy="3743325"/>
        </p:xfrm>
        <a:graphic>
          <a:graphicData uri="http://schemas.openxmlformats.org/presentationml/2006/ole">
            <p:oleObj spid="_x0000_s2128" r:id="rId8" imgW="5791230" imgH="4991190" progId="Excel.Sheet.8">
              <p:embed/>
            </p:oleObj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24884109"/>
              </p:ext>
            </p:extLst>
          </p:nvPr>
        </p:nvGraphicFramePr>
        <p:xfrm>
          <a:off x="457200" y="1276350"/>
          <a:ext cx="59436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108" name="Picture 60" descr="https://nalog-expert.com/wp-content/uploads/2017/10/Kak-rasschitat-nalog-s-prodazhi-kvartir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1143000"/>
            <a:ext cx="1718796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Финансовая помощь муниципальному образованию </a:t>
            </a:r>
            <a:b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поселок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Иванищи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(сельское поселение) в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2023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году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88237851"/>
              </p:ext>
            </p:extLst>
          </p:nvPr>
        </p:nvGraphicFramePr>
        <p:xfrm>
          <a:off x="457200" y="742950"/>
          <a:ext cx="8997470" cy="400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5" name="Rectangle 7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5143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0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      Удельный вес в общей сумме исполнения расходов бюджета за </a:t>
            </a:r>
            <a:r>
              <a:rPr lang="ru-RU" sz="20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2023 </a:t>
            </a:r>
            <a:r>
              <a:rPr lang="ru-RU" sz="20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1053574"/>
              </p:ext>
            </p:extLst>
          </p:nvPr>
        </p:nvGraphicFramePr>
        <p:xfrm>
          <a:off x="304800" y="721051"/>
          <a:ext cx="8305800" cy="425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-7309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исполнения расходов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8741113"/>
              </p:ext>
            </p:extLst>
          </p:nvPr>
        </p:nvGraphicFramePr>
        <p:xfrm>
          <a:off x="1066801" y="285750"/>
          <a:ext cx="7619998" cy="4615423"/>
        </p:xfrm>
        <a:graphic>
          <a:graphicData uri="http://schemas.openxmlformats.org/drawingml/2006/table">
            <a:tbl>
              <a:tblPr/>
              <a:tblGrid>
                <a:gridCol w="3886199"/>
                <a:gridCol w="1219200"/>
                <a:gridCol w="1200807"/>
                <a:gridCol w="1313792"/>
              </a:tblGrid>
              <a:tr h="137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marL="246380" indent="-24638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5986,8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5985,6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администраций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2623,5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2623,5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3363,3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3363,3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289,6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289,6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289,6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289,6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ПРАВООХРАНИТЕЛЬНАЯ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ДЕЯТЕЛЬНОСТЬ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233,4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233,4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233,4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233,4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2479,1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2479,1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2386,3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2386,3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Связь и информатика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92,8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92,8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Другие вопросы в области национальной экономики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1736,6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1736,6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728,1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728,1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256,0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256,0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752,5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752,5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93,0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 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6787,6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6787,6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Культура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5582,3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5582,3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Другие</a:t>
                      </a:r>
                      <a:r>
                        <a:rPr lang="ru-RU" sz="900" baseline="0" dirty="0" smtClean="0">
                          <a:effectLst/>
                          <a:latin typeface="Times New Roman"/>
                          <a:ea typeface="Times New Roman"/>
                        </a:rPr>
                        <a:t> вопросы в области культуры, кинематографии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1205,3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1205,3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Пенсионное обеспечение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72,0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895,0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895,0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895,0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895,0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18480,1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18478,9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340" marR="50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5715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2209800" y="742950"/>
            <a:ext cx="6629400" cy="371475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За </a:t>
            </a:r>
            <a:r>
              <a:rPr lang="ru-RU" sz="2000" b="1" i="1" dirty="0" smtClean="0">
                <a:latin typeface="Times New Roman" pitchFamily="18" charset="0"/>
              </a:rPr>
              <a:t>2023 </a:t>
            </a:r>
            <a:r>
              <a:rPr lang="ru-RU" sz="2000" b="1" i="1" dirty="0" smtClean="0">
                <a:latin typeface="Times New Roman" pitchFamily="18" charset="0"/>
              </a:rPr>
              <a:t>год расходы на общегосударственные вопросы составили </a:t>
            </a:r>
            <a:r>
              <a:rPr lang="ru-RU" sz="2000" b="1" i="1" dirty="0" smtClean="0">
                <a:latin typeface="Times New Roman" pitchFamily="18" charset="0"/>
              </a:rPr>
              <a:t>5985,6 </a:t>
            </a:r>
            <a:r>
              <a:rPr lang="ru-RU" sz="2000" b="1" i="1" dirty="0" smtClean="0">
                <a:latin typeface="Times New Roman" pitchFamily="18" charset="0"/>
              </a:rPr>
              <a:t>тыс.рублей, или 100 % от плановых назначений.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Основная доля расходов направлена на содержание органов местного самоуправления, на функционирования отдела по работе с населением, организационно-правовым, земельным и социальным вопросам, а именно: расходы направлены  на оплату труда работников с учётом начислений на выплаты по оплате труда , на оплату работ, услуг, на увеличение стоимости материальных запасов, оплату коммунальных услуг, услуг связи . 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Расходы  по заключенным соглашениям по передаче части своих полномочий по распоряжению имуществом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Публикация НПА </a:t>
            </a:r>
          </a:p>
          <a:p>
            <a:pPr algn="just">
              <a:lnSpc>
                <a:spcPct val="80000"/>
              </a:lnSpc>
            </a:pPr>
            <a:endParaRPr lang="ru-RU" sz="2000" b="1" i="1" dirty="0">
              <a:latin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latin typeface="Times New Roman" pitchFamily="18" charset="0"/>
              </a:rPr>
              <a:t>Норматив на содержание органа местного  самоуправления, утвержденный постановлением администрации муниципального района  соблюден.</a:t>
            </a:r>
          </a:p>
          <a:p>
            <a:pPr algn="just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8650"/>
            <a:ext cx="2057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228600"/>
            <a:ext cx="6019800" cy="228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628650"/>
            <a:ext cx="6248400" cy="417195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dirty="0" smtClean="0">
                <a:latin typeface="Times New Roman" pitchFamily="18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территории МО поселок </a:t>
            </a:r>
            <a:r>
              <a:rPr lang="ru-RU" sz="2000" b="1" i="1" dirty="0" err="1" smtClean="0">
                <a:latin typeface="Times New Roman" pitchFamily="18" charset="0"/>
              </a:rPr>
              <a:t>Иванищи</a:t>
            </a:r>
            <a:r>
              <a:rPr lang="ru-RU" sz="2000" b="1" i="1" dirty="0" smtClean="0">
                <a:latin typeface="Times New Roman" pitchFamily="18" charset="0"/>
              </a:rPr>
              <a:t> (сельское поселение)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       За </a:t>
            </a:r>
            <a:r>
              <a:rPr lang="ru-RU" sz="2000" b="1" i="1" dirty="0" smtClean="0">
                <a:latin typeface="Times New Roman" pitchFamily="18" charset="0"/>
              </a:rPr>
              <a:t>2023 </a:t>
            </a:r>
            <a:r>
              <a:rPr lang="ru-RU" sz="2000" b="1" i="1" dirty="0" smtClean="0">
                <a:latin typeface="Times New Roman" pitchFamily="18" charset="0"/>
              </a:rPr>
              <a:t>год произведены расходы на текущее содержание военно-учетного работника, осуществляющего воинский учет на территории муниципального образования в сумме </a:t>
            </a:r>
            <a:r>
              <a:rPr lang="ru-RU" sz="2000" b="1" i="1" dirty="0" smtClean="0">
                <a:latin typeface="Times New Roman" pitchFamily="18" charset="0"/>
              </a:rPr>
              <a:t>289,6 </a:t>
            </a:r>
            <a:r>
              <a:rPr lang="ru-RU" sz="2000" b="1" i="1" dirty="0" smtClean="0">
                <a:latin typeface="Times New Roman" pitchFamily="18" charset="0"/>
              </a:rPr>
              <a:t>тыс.рублей что составило 100% к плановым назначениям. Расходы произведены в пределах принятых бюджетных обязательств и направлены на выполнение федеральных полномочий по осуществлению первичного воинского учета на территориях, где отсутствуют военные комиссариаты.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"/>
            <a:ext cx="2286000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14300"/>
            <a:ext cx="8915400" cy="457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2743200" y="571501"/>
            <a:ext cx="6172200" cy="4210049"/>
          </a:xfrm>
        </p:spPr>
        <p:txBody>
          <a:bodyPr/>
          <a:lstStyle/>
          <a:p>
            <a:pPr marL="82296" indent="0" algn="just">
              <a:lnSpc>
                <a:spcPct val="80000"/>
              </a:lnSpc>
              <a:buNone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Расходные обязательства в сфере национальной безопасности и правоохранительной деятельности  определяются Федеральным закон от 06.10.2003 года № 131-ФЗ «Об общих принципах организации местного самоуправления в Российской Федерации».</a:t>
            </a:r>
          </a:p>
          <a:p>
            <a:pPr algn="just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Расходы на национальную безопасность и правоохранительную деятельность в </a:t>
            </a:r>
            <a:r>
              <a:rPr lang="ru-RU" sz="2000" b="1" i="1" dirty="0" smtClean="0">
                <a:latin typeface="Times New Roman" pitchFamily="18" charset="0"/>
              </a:rPr>
              <a:t>2023 </a:t>
            </a:r>
            <a:r>
              <a:rPr lang="ru-RU" sz="2000" b="1" i="1" dirty="0" smtClean="0">
                <a:latin typeface="Times New Roman" pitchFamily="18" charset="0"/>
              </a:rPr>
              <a:t>году составили </a:t>
            </a:r>
            <a:r>
              <a:rPr lang="ru-RU" sz="2000" b="1" i="1" dirty="0" smtClean="0">
                <a:latin typeface="Times New Roman" pitchFamily="18" charset="0"/>
              </a:rPr>
              <a:t>233,4 </a:t>
            </a:r>
            <a:r>
              <a:rPr lang="ru-RU" sz="2000" b="1" i="1" dirty="0" smtClean="0">
                <a:latin typeface="Times New Roman" pitchFamily="18" charset="0"/>
              </a:rPr>
              <a:t>тыс.рублей или 100,0% от плановых назначений. Расходы направлены на выполнение противопожарных  мероприятий.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400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828800" y="628650"/>
            <a:ext cx="7010400" cy="43815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1400" b="1" i="1" dirty="0" smtClean="0">
                <a:latin typeface="Times New Roman" pitchFamily="18" charset="0"/>
              </a:rPr>
              <a:t>Расходы на национальную экономику за </a:t>
            </a:r>
            <a:r>
              <a:rPr lang="ru-RU" sz="1400" b="1" i="1" dirty="0" smtClean="0">
                <a:latin typeface="Times New Roman" pitchFamily="18" charset="0"/>
              </a:rPr>
              <a:t>2023 </a:t>
            </a:r>
            <a:r>
              <a:rPr lang="ru-RU" sz="1400" b="1" i="1" dirty="0" smtClean="0">
                <a:latin typeface="Times New Roman" pitchFamily="18" charset="0"/>
              </a:rPr>
              <a:t>год   составили </a:t>
            </a:r>
            <a:r>
              <a:rPr lang="ru-RU" sz="1400" b="1" i="1" dirty="0" smtClean="0">
                <a:latin typeface="Times New Roman" pitchFamily="18" charset="0"/>
              </a:rPr>
              <a:t>2479,1 </a:t>
            </a:r>
            <a:r>
              <a:rPr lang="ru-RU" sz="1400" b="1" i="1" dirty="0" smtClean="0">
                <a:latin typeface="Times New Roman" pitchFamily="18" charset="0"/>
              </a:rPr>
              <a:t>тыс. рублей, или 100,0 % от плановых назначений.</a:t>
            </a:r>
          </a:p>
          <a:p>
            <a:pPr marL="365125" indent="-11113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dirty="0" smtClean="0">
                <a:latin typeface="Times New Roman" pitchFamily="18" charset="0"/>
              </a:rPr>
              <a:t>Средства направлены:</a:t>
            </a:r>
          </a:p>
          <a:p>
            <a:pPr marL="365125" indent="-11113" algn="just">
              <a:lnSpc>
                <a:spcPct val="80000"/>
              </a:lnSpc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</a:rPr>
              <a:t> на содержание и текущий ремонт автомобильных дорог местного значения – </a:t>
            </a:r>
            <a:r>
              <a:rPr lang="ru-RU" sz="1400" b="1" i="1" dirty="0" smtClean="0">
                <a:latin typeface="Times New Roman" pitchFamily="18" charset="0"/>
              </a:rPr>
              <a:t>2386,3 </a:t>
            </a:r>
            <a:r>
              <a:rPr lang="ru-RU" sz="1400" b="1" i="1" dirty="0" smtClean="0">
                <a:latin typeface="Times New Roman" pitchFamily="18" charset="0"/>
              </a:rPr>
              <a:t>тыс. рублей;</a:t>
            </a:r>
          </a:p>
          <a:p>
            <a:pPr marL="365125" indent="-11113" algn="just">
              <a:lnSpc>
                <a:spcPct val="80000"/>
              </a:lnSpc>
              <a:buFontTx/>
              <a:buChar char="-"/>
            </a:pPr>
            <a:r>
              <a:rPr lang="ru-RU" sz="1400" b="1" i="1" dirty="0" smtClean="0">
                <a:latin typeface="Times New Roman" pitchFamily="18" charset="0"/>
              </a:rPr>
              <a:t> на информатизацию муниципального образования (оплата услуг связи и Интернета,  развитие официального сайта, обновление средств вычислительной техники) – </a:t>
            </a:r>
            <a:r>
              <a:rPr lang="ru-RU" sz="1400" b="1" i="1" dirty="0" smtClean="0">
                <a:latin typeface="Times New Roman" pitchFamily="18" charset="0"/>
              </a:rPr>
              <a:t>92,8 </a:t>
            </a:r>
            <a:r>
              <a:rPr lang="ru-RU" sz="1400" b="1" i="1" dirty="0" smtClean="0">
                <a:latin typeface="Times New Roman" pitchFamily="18" charset="0"/>
              </a:rPr>
              <a:t>тыс. </a:t>
            </a:r>
            <a:r>
              <a:rPr lang="ru-RU" sz="1400" b="1" i="1" dirty="0" smtClean="0">
                <a:latin typeface="Times New Roman" pitchFamily="18" charset="0"/>
              </a:rPr>
              <a:t>рублей</a:t>
            </a:r>
            <a:r>
              <a:rPr lang="ru-RU" sz="1400" b="1" i="1" dirty="0" smtClean="0">
                <a:latin typeface="Times New Roman" pitchFamily="18" charset="0"/>
              </a:rPr>
              <a:t>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192076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https://static.expres.online/storage/2018/12/18/image/rost-ekonomika-rubl-rossiy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05150"/>
            <a:ext cx="36576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/>
          </p:cNvSpPr>
          <p:nvPr>
            <p:ph type="title"/>
          </p:nvPr>
        </p:nvSpPr>
        <p:spPr bwMode="auto">
          <a:xfrm>
            <a:off x="381000" y="114300"/>
            <a:ext cx="8229600" cy="3429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Жилищно-коммунальное хозяйство</a:t>
            </a:r>
            <a:r>
              <a:rPr lang="ru-RU" sz="380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990600" y="1543050"/>
            <a:ext cx="8001000" cy="3467100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ru-RU" sz="11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</a:rPr>
              <a:t>-  уплата ежемесячных взносов в фонд капитального ремонта многоквартирных домов – </a:t>
            </a:r>
            <a:r>
              <a:rPr lang="ru-RU" sz="1100" b="1" i="1" dirty="0" smtClean="0">
                <a:latin typeface="Times New Roman" pitchFamily="18" charset="0"/>
              </a:rPr>
              <a:t>34,2  </a:t>
            </a:r>
            <a:r>
              <a:rPr lang="ru-RU" sz="1100" b="1" i="1" dirty="0" smtClean="0">
                <a:latin typeface="Times New Roman" pitchFamily="18" charset="0"/>
              </a:rPr>
              <a:t>тыс. рублей</a:t>
            </a:r>
            <a:r>
              <a:rPr lang="ru-RU" sz="1100" b="1" i="1" dirty="0" smtClean="0">
                <a:latin typeface="Times New Roman" pitchFamily="18" charset="0"/>
              </a:rPr>
              <a:t>;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        - </a:t>
            </a:r>
            <a:r>
              <a:rPr lang="ru-RU" sz="1100" b="1" i="1" dirty="0" smtClean="0">
                <a:latin typeface="Times New Roman" pitchFamily="18" charset="0"/>
              </a:rPr>
              <a:t>т</a:t>
            </a:r>
            <a:r>
              <a:rPr lang="ru-RU" sz="1100" b="1" i="1" dirty="0" smtClean="0">
                <a:latin typeface="Times New Roman" pitchFamily="18" charset="0"/>
              </a:rPr>
              <a:t>екущий ремонт муниципальных квартир – 656,4 тыс. рублей;</a:t>
            </a:r>
            <a:endParaRPr lang="ru-RU" sz="1100" b="1" i="1" dirty="0" smtClean="0">
              <a:latin typeface="Times New Roman" pitchFamily="18" charset="0"/>
            </a:endParaRPr>
          </a:p>
          <a:p>
            <a:pPr marL="82296" indent="0">
              <a:lnSpc>
                <a:spcPct val="80000"/>
              </a:lnSpc>
              <a:buNone/>
            </a:pPr>
            <a:r>
              <a:rPr lang="ru-RU" sz="1100" b="1" i="1" dirty="0">
                <a:latin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</a:rPr>
              <a:t>       - уплата налога на имущество организаций и земельного налога – </a:t>
            </a:r>
            <a:r>
              <a:rPr lang="ru-RU" sz="1100" b="1" i="1" dirty="0" smtClean="0">
                <a:latin typeface="Times New Roman" pitchFamily="18" charset="0"/>
              </a:rPr>
              <a:t>4,9 </a:t>
            </a:r>
            <a:r>
              <a:rPr lang="ru-RU" sz="1100" b="1" i="1" dirty="0" smtClean="0">
                <a:latin typeface="Times New Roman" pitchFamily="18" charset="0"/>
              </a:rPr>
              <a:t>тыс. рублей</a:t>
            </a:r>
            <a:r>
              <a:rPr lang="ru-RU" sz="1100" b="1" i="1" dirty="0" smtClean="0">
                <a:latin typeface="Times New Roman" pitchFamily="18" charset="0"/>
              </a:rPr>
              <a:t>;</a:t>
            </a:r>
          </a:p>
          <a:p>
            <a:pPr marL="82296" indent="0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       - другие расходы в области жилищного хозяйства – 32,6 тыс. рублей; </a:t>
            </a:r>
            <a:endParaRPr lang="ru-RU" sz="1100" b="1" i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100" b="1" i="1" dirty="0" smtClean="0">
                <a:latin typeface="Times New Roman" pitchFamily="18" charset="0"/>
              </a:rPr>
              <a:t>- налог на имущество (котельная п. </a:t>
            </a:r>
            <a:r>
              <a:rPr lang="ru-RU" sz="1100" b="1" i="1" dirty="0" err="1" smtClean="0">
                <a:latin typeface="Times New Roman" pitchFamily="18" charset="0"/>
              </a:rPr>
              <a:t>Иванищи</a:t>
            </a:r>
            <a:r>
              <a:rPr lang="ru-RU" sz="1100" b="1" i="1" dirty="0" smtClean="0">
                <a:latin typeface="Times New Roman" pitchFamily="18" charset="0"/>
              </a:rPr>
              <a:t>) – </a:t>
            </a:r>
            <a:r>
              <a:rPr lang="ru-RU" sz="1100" b="1" i="1" dirty="0" smtClean="0">
                <a:latin typeface="Times New Roman" pitchFamily="18" charset="0"/>
              </a:rPr>
              <a:t>6,0 </a:t>
            </a:r>
            <a:r>
              <a:rPr lang="ru-RU" sz="1100" b="1" i="1" dirty="0" smtClean="0">
                <a:latin typeface="Times New Roman" pitchFamily="18" charset="0"/>
              </a:rPr>
              <a:t>тыс. рублей;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>
                <a:latin typeface="Times New Roman" pitchFamily="18" charset="0"/>
              </a:rPr>
              <a:t>- </a:t>
            </a:r>
            <a:r>
              <a:rPr lang="ru-RU" sz="1100" b="1" i="1" dirty="0" smtClean="0">
                <a:latin typeface="Times New Roman" pitchFamily="18" charset="0"/>
              </a:rPr>
              <a:t>разработка проектной документации по ликвидации опасного производственного объекта (котельная п. </a:t>
            </a:r>
            <a:r>
              <a:rPr lang="ru-RU" sz="1100" b="1" i="1" dirty="0" err="1" smtClean="0">
                <a:latin typeface="Times New Roman" pitchFamily="18" charset="0"/>
              </a:rPr>
              <a:t>Иванищи</a:t>
            </a:r>
            <a:r>
              <a:rPr lang="ru-RU" sz="1100" b="1" i="1" dirty="0" smtClean="0">
                <a:latin typeface="Times New Roman" pitchFamily="18" charset="0"/>
              </a:rPr>
              <a:t>)   – 250,0 </a:t>
            </a:r>
            <a:r>
              <a:rPr lang="ru-RU" sz="1100" b="1" i="1" dirty="0" smtClean="0">
                <a:latin typeface="Times New Roman" pitchFamily="18" charset="0"/>
              </a:rPr>
              <a:t>тыс. рублей;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>
                <a:latin typeface="Times New Roman" pitchFamily="18" charset="0"/>
              </a:rPr>
              <a:t>- благоустройство территории МО поселок </a:t>
            </a:r>
            <a:r>
              <a:rPr lang="ru-RU" sz="1100" b="1" i="1" dirty="0" err="1" smtClean="0">
                <a:latin typeface="Times New Roman" pitchFamily="18" charset="0"/>
              </a:rPr>
              <a:t>Иванищи</a:t>
            </a:r>
            <a:r>
              <a:rPr lang="ru-RU" sz="1100" b="1" i="1" dirty="0" smtClean="0">
                <a:latin typeface="Times New Roman" pitchFamily="18" charset="0"/>
              </a:rPr>
              <a:t> (сельское поселение – </a:t>
            </a:r>
            <a:r>
              <a:rPr lang="ru-RU" sz="1100" b="1" i="1" dirty="0" smtClean="0">
                <a:latin typeface="Times New Roman" pitchFamily="18" charset="0"/>
              </a:rPr>
              <a:t>752,5 </a:t>
            </a:r>
            <a:r>
              <a:rPr lang="ru-RU" sz="1100" b="1" i="1" dirty="0" smtClean="0">
                <a:latin typeface="Times New Roman" pitchFamily="18" charset="0"/>
              </a:rPr>
              <a:t>тыс. рублей, из них: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*  </a:t>
            </a:r>
            <a:r>
              <a:rPr lang="ru-RU" sz="1100" b="1" i="1" dirty="0">
                <a:latin typeface="Times New Roman" pitchFamily="18" charset="0"/>
              </a:rPr>
              <a:t>у</a:t>
            </a:r>
            <a:r>
              <a:rPr lang="ru-RU" sz="1100" b="1" i="1" dirty="0" smtClean="0">
                <a:latin typeface="Times New Roman" pitchFamily="18" charset="0"/>
              </a:rPr>
              <a:t>личное освещение – </a:t>
            </a:r>
            <a:r>
              <a:rPr lang="ru-RU" sz="1100" b="1" i="1" dirty="0" smtClean="0">
                <a:latin typeface="Times New Roman" pitchFamily="18" charset="0"/>
              </a:rPr>
              <a:t>566,2 </a:t>
            </a:r>
            <a:r>
              <a:rPr lang="ru-RU" sz="1100" b="1" i="1" dirty="0" smtClean="0">
                <a:latin typeface="Times New Roman" pitchFamily="18" charset="0"/>
              </a:rPr>
              <a:t>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*  организация и содержание мест захоронения – </a:t>
            </a:r>
            <a:r>
              <a:rPr lang="ru-RU" sz="1100" b="1" i="1" dirty="0" smtClean="0">
                <a:latin typeface="Times New Roman" pitchFamily="18" charset="0"/>
              </a:rPr>
              <a:t>26,4 </a:t>
            </a:r>
            <a:r>
              <a:rPr lang="ru-RU" sz="1100" b="1" i="1" dirty="0" smtClean="0">
                <a:latin typeface="Times New Roman" pitchFamily="18" charset="0"/>
              </a:rPr>
              <a:t>тыс. рублей;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 *  прочие мероприятия по благоустройству территории –  </a:t>
            </a:r>
            <a:r>
              <a:rPr lang="ru-RU" sz="1100" b="1" i="1" dirty="0" smtClean="0">
                <a:latin typeface="Times New Roman" pitchFamily="18" charset="0"/>
              </a:rPr>
              <a:t>159,9 </a:t>
            </a:r>
            <a:r>
              <a:rPr lang="ru-RU" sz="1100" b="1" i="1" dirty="0" smtClean="0">
                <a:latin typeface="Times New Roman" pitchFamily="18" charset="0"/>
              </a:rPr>
              <a:t>тыс. рублей  (видеонаблюдение детской площадки,</a:t>
            </a:r>
          </a:p>
          <a:p>
            <a:pPr marL="0" indent="354013">
              <a:lnSpc>
                <a:spcPct val="80000"/>
              </a:lnSpc>
              <a:buNone/>
            </a:pPr>
            <a:r>
              <a:rPr lang="ru-RU" sz="1100" b="1" i="1" dirty="0" smtClean="0">
                <a:latin typeface="Times New Roman" pitchFamily="18" charset="0"/>
              </a:rPr>
              <a:t>к</a:t>
            </a:r>
            <a:r>
              <a:rPr lang="ru-RU" sz="1100" b="1" i="1" dirty="0" smtClean="0">
                <a:latin typeface="Times New Roman" pitchFamily="18" charset="0"/>
              </a:rPr>
              <a:t>опка дренажных канав,  </a:t>
            </a:r>
            <a:r>
              <a:rPr lang="ru-RU" sz="1100" b="1" i="1" dirty="0" smtClean="0">
                <a:latin typeface="Times New Roman" pitchFamily="18" charset="0"/>
              </a:rPr>
              <a:t>уплата налога на имущество и земельного </a:t>
            </a:r>
            <a:r>
              <a:rPr lang="ru-RU" sz="1100" b="1" i="1" dirty="0" smtClean="0">
                <a:latin typeface="Times New Roman" pitchFamily="18" charset="0"/>
              </a:rPr>
              <a:t>налога  и </a:t>
            </a:r>
            <a:r>
              <a:rPr lang="ru-RU" sz="1100" b="1" i="1" dirty="0" smtClean="0">
                <a:latin typeface="Times New Roman" pitchFamily="18" charset="0"/>
              </a:rPr>
              <a:t>др. расходы)</a:t>
            </a:r>
          </a:p>
        </p:txBody>
      </p:sp>
      <p:sp>
        <p:nvSpPr>
          <p:cNvPr id="20485" name="Rectangle 6"/>
          <p:cNvSpPr>
            <a:spLocks/>
          </p:cNvSpPr>
          <p:nvPr/>
        </p:nvSpPr>
        <p:spPr bwMode="auto">
          <a:xfrm>
            <a:off x="1676400" y="528638"/>
            <a:ext cx="716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              </a:t>
            </a:r>
            <a:r>
              <a:rPr lang="ru-RU" b="1" i="1" dirty="0">
                <a:latin typeface="Times New Roman" pitchFamily="18" charset="0"/>
              </a:rPr>
              <a:t>Плановые назначения по ЖКХ </a:t>
            </a:r>
            <a:r>
              <a:rPr lang="ru-RU" b="1" i="1" dirty="0" smtClean="0">
                <a:latin typeface="Times New Roman" pitchFamily="18" charset="0"/>
              </a:rPr>
              <a:t>составили </a:t>
            </a:r>
            <a:r>
              <a:rPr lang="ru-RU" b="1" i="1" dirty="0" smtClean="0">
                <a:latin typeface="Times New Roman" pitchFamily="18" charset="0"/>
              </a:rPr>
              <a:t>1736,6 </a:t>
            </a:r>
            <a:r>
              <a:rPr lang="ru-RU" b="1" i="1" dirty="0" smtClean="0">
                <a:latin typeface="Times New Roman" pitchFamily="18" charset="0"/>
              </a:rPr>
              <a:t>тыс.рублей</a:t>
            </a:r>
            <a:r>
              <a:rPr lang="ru-RU" b="1" i="1" dirty="0">
                <a:latin typeface="Times New Roman" pitchFamily="18" charset="0"/>
              </a:rPr>
              <a:t>. Исполнение за </a:t>
            </a:r>
            <a:r>
              <a:rPr lang="ru-RU" b="1" i="1" dirty="0" smtClean="0">
                <a:latin typeface="Times New Roman" pitchFamily="18" charset="0"/>
              </a:rPr>
              <a:t>2023 </a:t>
            </a:r>
            <a:r>
              <a:rPr lang="ru-RU" b="1" i="1" dirty="0">
                <a:latin typeface="Times New Roman" pitchFamily="18" charset="0"/>
              </a:rPr>
              <a:t>год составило </a:t>
            </a:r>
            <a:r>
              <a:rPr lang="ru-RU" b="1" i="1" dirty="0" smtClean="0">
                <a:latin typeface="Times New Roman" pitchFamily="18" charset="0"/>
              </a:rPr>
              <a:t>1736,6 </a:t>
            </a:r>
            <a:r>
              <a:rPr lang="ru-RU" b="1" i="1" dirty="0" smtClean="0">
                <a:latin typeface="Times New Roman" pitchFamily="18" charset="0"/>
              </a:rPr>
              <a:t>тыс</a:t>
            </a:r>
            <a:r>
              <a:rPr lang="ru-RU" b="1" i="1" dirty="0">
                <a:latin typeface="Times New Roman" pitchFamily="18" charset="0"/>
              </a:rPr>
              <a:t>. рублей или </a:t>
            </a:r>
            <a:r>
              <a:rPr lang="ru-RU" b="1" i="1" dirty="0" smtClean="0">
                <a:latin typeface="Times New Roman" pitchFamily="18" charset="0"/>
              </a:rPr>
              <a:t>100,0% </a:t>
            </a:r>
            <a:r>
              <a:rPr lang="ru-RU" b="1" i="1" dirty="0">
                <a:latin typeface="Times New Roman" pitchFamily="18" charset="0"/>
              </a:rPr>
              <a:t>к уточнённым годовым назначениям, в том числе</a:t>
            </a:r>
            <a:r>
              <a:rPr lang="ru-RU" b="1" i="1" dirty="0" smtClean="0">
                <a:latin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55298" name="Picture 2" descr="http://www.gornoaltaysk.ru/upload/resize_cache/iblock/6e5/320_240_2/6e567b4ce2fb568decb320d49d83e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6" y="313742"/>
            <a:ext cx="1752600" cy="98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6810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400" b="1" i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sz="half" idx="2"/>
          </p:nvPr>
        </p:nvSpPr>
        <p:spPr>
          <a:xfrm>
            <a:off x="685800" y="844153"/>
            <a:ext cx="8305800" cy="4127897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</a:rPr>
              <a:t>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развитие культуры и кинематографии расходы запланированы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6787,6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тыс.рублей. Исполнение за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6787,6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тыс.рублей составило 100,0% от плановых назначений. Наибольшую долю средств составили расходы, запланированные на  предоставление субсидии на оказание государственных (муниципальных) услуг  в рамках муниципальной программы «Сохранение и развитие культуры», сумма средств составила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3258,5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 marL="365125" indent="-11113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субсидии на выполнение муниципального задания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3258,5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рублей;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11113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субсидии бюджетным учреждениям на иные цели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(приобретение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электрокотлов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144,0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marL="365125" indent="-11113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льготы по коммунальным услугам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29,8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65125" indent="-11113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обеспечение деятельности МКУ «Централизованная бухгалтерия администрации п.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Иванищи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1205,3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365125" indent="-11113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азработка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документации и проведение подготовительных работ для строительства объекта :»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Культурно-досуговый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центр поселка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Иванищи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- 2150,0 тыс. 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1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4273" name="Picture 1" descr="C:\Users\Denis\Desktop\комар победитель прогнал зловещего па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76550"/>
            <a:ext cx="3657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1059582"/>
          </a:xfrm>
        </p:spPr>
        <p:txBody>
          <a:bodyPr/>
          <a:lstStyle/>
          <a:p>
            <a:pPr algn="l"/>
            <a:r>
              <a:rPr lang="ru-RU" sz="3600" dirty="0" smtClean="0"/>
              <a:t>Глоссарий: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51570"/>
            <a:ext cx="8784976" cy="419193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sz="23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- схема доходов и расходов определённого объекта (семьи, бизнеса, организации, государства и т. д.), устанавливаемая на определённый период времени, обычно на один год.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Местный 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(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Доходы местных бюджетов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в соответствии с Бюджетным кодексом Российской Федерации в ред. Федерального закона от 20.08.2004 г. №120-ФЗ формируются за счет собственных доходов и доходов за счет отчислений от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2" tooltip="Федеральные налоги"/>
              </a:rPr>
              <a:t>федеральных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и 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3" tooltip="Региональные налоги"/>
              </a:rPr>
              <a:t>региональных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регулирующих налогов и сборов.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Обязательные 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, связанные с финансированием выплат перед населением, в том числе по вмененным государственным полномочиям, а также закрепленные за муниципальным образованием федеральными и региональными законами.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Дискреционные 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 —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на содержание муниципального хозяйства, то есть расходы на развитие местной экономики, дорожного хозяйства, строительства, территории.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Межбюджетные трансферты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совокупность отношений, возникающих в процессе перечисления средств из одного бюджета бюджетной системы РФ в другой.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Дотация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межбюджетный трансферт, предоставляемый на безвозмездной и безвозвратной  основе без установления направлений и (или) условий их использования.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Субвенция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– межбюджетный трансферт, предоставляемый в целях финансового обеспечения расходных обязательств, переданных публично-правовым образованием – отправителем трансферта публично – правовому образованию – получателю трансферта.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300" b="1" u="sng" dirty="0" smtClean="0">
                <a:solidFill>
                  <a:schemeClr val="accent1">
                    <a:lumMod val="50000"/>
                  </a:schemeClr>
                </a:solidFill>
              </a:rPr>
              <a:t>Субсидия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- межбюджетный 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hlinkClick r:id="rId4" tooltip="Трансферт"/>
              </a:rPr>
              <a:t>трансферт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, предоставляемый в целях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</a:rPr>
              <a:t>софинансирования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</a:rPr>
              <a:t> расходных обязательств нижестоящего бюджета.</a:t>
            </a:r>
          </a:p>
          <a:p>
            <a:pPr algn="just"/>
            <a:endParaRPr lang="ru-RU" sz="2300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228600"/>
            <a:ext cx="8661400" cy="37183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      Культура и кинематография</a:t>
            </a:r>
            <a:endParaRPr lang="ru-RU" i="1" dirty="0" smtClean="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143000" y="742950"/>
            <a:ext cx="7750175" cy="38814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92075"/>
            <a:r>
              <a:rPr lang="ru-RU" sz="1600" b="1" dirty="0"/>
              <a:t>Финансовое обеспечение выполнения муниципального задания</a:t>
            </a:r>
          </a:p>
          <a:p>
            <a:pPr marL="92075"/>
            <a:r>
              <a:rPr lang="ru-RU" sz="1600" b="1" dirty="0" smtClean="0"/>
              <a:t>- расходы на обеспечение деятельности МБУК «ДК п. </a:t>
            </a:r>
            <a:r>
              <a:rPr lang="ru-RU" sz="1600" b="1" dirty="0" err="1" smtClean="0"/>
              <a:t>Иванищи</a:t>
            </a:r>
            <a:r>
              <a:rPr lang="ru-RU" sz="1600" b="1" dirty="0" smtClean="0"/>
              <a:t>»</a:t>
            </a:r>
          </a:p>
          <a:p>
            <a:pPr marL="92075"/>
            <a:r>
              <a:rPr lang="ru-RU" sz="1600" b="1" dirty="0"/>
              <a:t>с</a:t>
            </a:r>
            <a:r>
              <a:rPr lang="ru-RU" sz="1600" b="1" dirty="0" smtClean="0"/>
              <a:t>оставили </a:t>
            </a:r>
            <a:r>
              <a:rPr lang="ru-RU" sz="1600" b="1" dirty="0" smtClean="0"/>
              <a:t>2823,9 </a:t>
            </a:r>
            <a:r>
              <a:rPr lang="ru-RU" sz="1600" b="1" dirty="0" smtClean="0"/>
              <a:t>тыс. рублей</a:t>
            </a:r>
            <a:endParaRPr lang="ru-RU" sz="1600" b="1" dirty="0"/>
          </a:p>
          <a:p>
            <a:pPr marL="92075"/>
            <a:r>
              <a:rPr lang="ru-RU" sz="1600" b="1" dirty="0" smtClean="0"/>
              <a:t>Средняя заработная плата работников культуры за </a:t>
            </a:r>
            <a:r>
              <a:rPr lang="ru-RU" sz="1600" b="1" dirty="0" smtClean="0"/>
              <a:t>2023 </a:t>
            </a:r>
            <a:r>
              <a:rPr lang="ru-RU" sz="1600" b="1" dirty="0" smtClean="0"/>
              <a:t>год </a:t>
            </a:r>
          </a:p>
          <a:p>
            <a:pPr marL="92075"/>
            <a:r>
              <a:rPr lang="ru-RU" sz="1600" b="1" dirty="0"/>
              <a:t>с</a:t>
            </a:r>
            <a:r>
              <a:rPr lang="ru-RU" sz="1600" b="1" dirty="0" smtClean="0"/>
              <a:t>оставила </a:t>
            </a:r>
            <a:r>
              <a:rPr lang="ru-RU" sz="1600" b="1" dirty="0" smtClean="0"/>
              <a:t>39203,90 руб.</a:t>
            </a:r>
            <a:endParaRPr lang="ru-RU" sz="1600" b="1" dirty="0"/>
          </a:p>
          <a:p>
            <a:pPr marL="92075"/>
            <a:r>
              <a:rPr lang="ru-RU" sz="1600" b="1" dirty="0" smtClean="0"/>
              <a:t>Муниципальное задание на </a:t>
            </a:r>
            <a:r>
              <a:rPr lang="ru-RU" sz="1600" b="1" dirty="0" smtClean="0"/>
              <a:t>2023 </a:t>
            </a:r>
            <a:r>
              <a:rPr lang="ru-RU" sz="1600" b="1" dirty="0" smtClean="0"/>
              <a:t>год  выполнено:</a:t>
            </a:r>
            <a:endParaRPr lang="ru-RU" sz="1600" b="1" dirty="0"/>
          </a:p>
          <a:p>
            <a:pPr marL="92075"/>
            <a:r>
              <a:rPr lang="ru-RU" sz="1600" b="1" dirty="0"/>
              <a:t>к</a:t>
            </a:r>
            <a:r>
              <a:rPr lang="ru-RU" sz="1600" b="1" dirty="0" smtClean="0"/>
              <a:t>оличество клубных формирований - 8 , при плановых значениях - 8</a:t>
            </a:r>
          </a:p>
          <a:p>
            <a:pPr marL="92075"/>
            <a:r>
              <a:rPr lang="ru-RU" sz="1600" b="1" dirty="0" smtClean="0"/>
              <a:t>число участников – 91, при плановых значениях - 91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400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b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Физическая культура и спорт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2"/>
          </p:nvPr>
        </p:nvSpPr>
        <p:spPr>
          <a:xfrm>
            <a:off x="609600" y="590550"/>
            <a:ext cx="8229600" cy="4114800"/>
          </a:xfrm>
        </p:spPr>
        <p:txBody>
          <a:bodyPr/>
          <a:lstStyle/>
          <a:p>
            <a:pPr marL="365125" indent="-3175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Расходные обязательства направлены на обеспечение условий для развития на территории поселения физической культуры и массового спорта, организацию проведения официальных физкультурно-оздоровительных и спортивных мероприятий</a:t>
            </a:r>
            <a:r>
              <a:rPr lang="ru-RU" sz="1400" dirty="0" smtClean="0">
                <a:latin typeface="Times New Roman" pitchFamily="18" charset="0"/>
              </a:rPr>
              <a:t>.                                </a:t>
            </a:r>
          </a:p>
          <a:p>
            <a:pPr marL="365125" indent="-3175">
              <a:lnSpc>
                <a:spcPct val="90000"/>
              </a:lnSpc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</a:rPr>
              <a:t>Сумма расходов за </a:t>
            </a:r>
            <a:r>
              <a:rPr lang="ru-RU" sz="1400" b="1" dirty="0" smtClean="0">
                <a:latin typeface="Times New Roman" pitchFamily="18" charset="0"/>
              </a:rPr>
              <a:t>2023 </a:t>
            </a:r>
            <a:r>
              <a:rPr lang="ru-RU" sz="1400" b="1" dirty="0" smtClean="0">
                <a:latin typeface="Times New Roman" pitchFamily="18" charset="0"/>
              </a:rPr>
              <a:t>год на физическую культуру и спорт  составила </a:t>
            </a:r>
            <a:r>
              <a:rPr lang="ru-RU" sz="1400" b="1" dirty="0" smtClean="0">
                <a:latin typeface="Times New Roman" pitchFamily="18" charset="0"/>
              </a:rPr>
              <a:t>895,0 </a:t>
            </a:r>
            <a:r>
              <a:rPr lang="ru-RU" sz="1400" b="1" dirty="0" smtClean="0">
                <a:latin typeface="Times New Roman" pitchFamily="18" charset="0"/>
              </a:rPr>
              <a:t>тысяч рублей.</a:t>
            </a:r>
          </a:p>
          <a:p>
            <a:pPr marL="361950" indent="0" algn="ctr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      Расходы запланированы на реализацию мероприятий, а именно: 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  - участие в соревнованиях по футболу и хоккею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  - оплата взносов за участие в соревнованиях</a:t>
            </a:r>
          </a:p>
          <a:p>
            <a:pPr marL="3590925" indent="0">
              <a:lnSpc>
                <a:spcPct val="90000"/>
              </a:lnSpc>
              <a:buNone/>
            </a:pPr>
            <a:r>
              <a:rPr lang="ru-RU" sz="1400" b="1" dirty="0" smtClean="0">
                <a:latin typeface="Times New Roman" pitchFamily="18" charset="0"/>
              </a:rPr>
              <a:t>- - содержание объектов спортивной инфраструктуры</a:t>
            </a:r>
          </a:p>
          <a:p>
            <a:pPr marL="3876675" indent="-285750">
              <a:lnSpc>
                <a:spcPct val="9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(налог на землю и налог на имущество, заливка                  катка, чистка снега на спортивной площадке,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окашивание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водопровода,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за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электроэнергию,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спортивного инвентаря)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Хоккеист. Векторный силуэт, изолированные на белом фоне #70087093 - Ларас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343150"/>
            <a:ext cx="3276599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86916"/>
            <a:ext cx="8291512" cy="976313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 smtClean="0">
                <a:solidFill>
                  <a:srgbClr val="990099"/>
                </a:solidFill>
              </a:rPr>
              <a:t>Динамика расходов бюджета МО поселок </a:t>
            </a:r>
            <a:r>
              <a:rPr lang="ru-RU" sz="2400" dirty="0" err="1" smtClean="0">
                <a:solidFill>
                  <a:srgbClr val="990099"/>
                </a:solidFill>
              </a:rPr>
              <a:t>Иванищи</a:t>
            </a:r>
            <a:r>
              <a:rPr lang="ru-RU" sz="2400" dirty="0" smtClean="0">
                <a:solidFill>
                  <a:srgbClr val="990099"/>
                </a:solidFill>
              </a:rPr>
              <a:t> (сельское поселение) на реализацию муниципальных  программ</a:t>
            </a:r>
            <a:br>
              <a:rPr lang="ru-RU" sz="2400" dirty="0" smtClean="0">
                <a:solidFill>
                  <a:srgbClr val="990099"/>
                </a:solidFill>
              </a:rPr>
            </a:br>
            <a:endParaRPr lang="ru-RU" sz="2400" dirty="0" smtClean="0">
              <a:solidFill>
                <a:srgbClr val="990099"/>
              </a:solidFill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12856503"/>
              </p:ext>
            </p:extLst>
          </p:nvPr>
        </p:nvGraphicFramePr>
        <p:xfrm>
          <a:off x="1447800" y="1257300"/>
          <a:ext cx="6096000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6286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400" b="1" dirty="0" smtClean="0">
                <a:ln>
                  <a:noFill/>
                </a:ln>
                <a:effectLst/>
              </a:rPr>
              <a:t/>
            </a:r>
            <a:br>
              <a:rPr lang="ru-RU" sz="3400" b="1" dirty="0" smtClean="0">
                <a:ln>
                  <a:noFill/>
                </a:ln>
                <a:effectLst/>
              </a:rPr>
            </a:br>
            <a:r>
              <a:rPr lang="ru-RU" sz="3400" b="1" dirty="0" smtClean="0">
                <a:ln>
                  <a:noFill/>
                </a:ln>
                <a:effectLst/>
              </a:rPr>
              <a:t>      </a:t>
            </a:r>
            <a:r>
              <a:rPr lang="ru-RU" sz="2200" b="1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Расходы на реализацию муниципальных  программ за </a:t>
            </a:r>
            <a:r>
              <a:rPr lang="ru-RU" sz="2200" b="1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2023 </a:t>
            </a:r>
            <a:r>
              <a:rPr lang="ru-RU" sz="2200" b="1" i="1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</a:rPr>
              <a:t>год (тыс.рублей)</a:t>
            </a:r>
            <a:r>
              <a:rPr lang="ru-RU" sz="3400" dirty="0" smtClean="0">
                <a:ln>
                  <a:noFill/>
                </a:ln>
                <a:effectLst/>
              </a:rPr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7013862"/>
              </p:ext>
            </p:extLst>
          </p:nvPr>
        </p:nvGraphicFramePr>
        <p:xfrm>
          <a:off x="1524000" y="1046560"/>
          <a:ext cx="6096000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9144000" cy="479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6389" y="514351"/>
            <a:ext cx="80987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Администрация муниципального образования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(сельское поселение) </a:t>
            </a:r>
          </a:p>
          <a:p>
            <a:r>
              <a:rPr lang="ru-RU" dirty="0" smtClean="0"/>
              <a:t>501621 Владимирская область, Гусь-Хрустальный  район, пос. </a:t>
            </a:r>
            <a:r>
              <a:rPr lang="ru-RU" dirty="0" err="1" smtClean="0"/>
              <a:t>Иванищи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ул.Советская,4</a:t>
            </a:r>
          </a:p>
          <a:p>
            <a:r>
              <a:rPr lang="en-US" dirty="0" smtClean="0"/>
              <a:t>E-mail </a:t>
            </a:r>
            <a:r>
              <a:rPr lang="en-US" dirty="0" err="1" smtClean="0"/>
              <a:t>admivan@mail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ru-RU" dirty="0" smtClean="0"/>
              <a:t>тел. 8(49241)51692</a:t>
            </a:r>
          </a:p>
          <a:p>
            <a:r>
              <a:rPr lang="ru-RU" dirty="0" smtClean="0"/>
              <a:t>Глава администрации </a:t>
            </a:r>
            <a:r>
              <a:rPr lang="ru-RU" dirty="0"/>
              <a:t>муниципального образования поселок </a:t>
            </a:r>
            <a:r>
              <a:rPr lang="ru-RU" dirty="0" err="1"/>
              <a:t>Иванищи</a:t>
            </a:r>
            <a:r>
              <a:rPr lang="ru-RU" dirty="0"/>
              <a:t> </a:t>
            </a:r>
          </a:p>
          <a:p>
            <a:r>
              <a:rPr lang="ru-RU" dirty="0"/>
              <a:t>(сельское поселение) </a:t>
            </a:r>
          </a:p>
          <a:p>
            <a:r>
              <a:rPr lang="ru-RU" dirty="0" smtClean="0"/>
              <a:t>Демьянова Ирина Валентиновна</a:t>
            </a:r>
          </a:p>
          <a:p>
            <a:r>
              <a:rPr lang="ru-RU" dirty="0" smtClean="0"/>
              <a:t>График работы : </a:t>
            </a:r>
            <a:r>
              <a:rPr lang="ru-RU" dirty="0" err="1" smtClean="0"/>
              <a:t>пн</a:t>
            </a:r>
            <a:r>
              <a:rPr lang="ru-RU" dirty="0" smtClean="0"/>
              <a:t> – </a:t>
            </a:r>
            <a:r>
              <a:rPr lang="ru-RU" dirty="0" err="1" smtClean="0"/>
              <a:t>чт</a:t>
            </a:r>
            <a:r>
              <a:rPr lang="ru-RU" dirty="0" smtClean="0"/>
              <a:t> с 8:00 до 16:15 перерыв 12:00 до 13:00    </a:t>
            </a:r>
          </a:p>
          <a:p>
            <a:r>
              <a:rPr lang="ru-RU" dirty="0" smtClean="0"/>
              <a:t>                  </a:t>
            </a:r>
            <a:r>
              <a:rPr lang="ru-RU" dirty="0" err="1" smtClean="0"/>
              <a:t>пт</a:t>
            </a:r>
            <a:r>
              <a:rPr lang="ru-RU" dirty="0" smtClean="0"/>
              <a:t> - с 8:00 до 16:00 перерыв 12:00 до 13:00</a:t>
            </a:r>
          </a:p>
          <a:p>
            <a:r>
              <a:rPr lang="ru-RU" dirty="0" smtClean="0"/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93708"/>
            <a:ext cx="7772400" cy="378042"/>
          </a:xfrm>
        </p:spPr>
        <p:txBody>
          <a:bodyPr>
            <a:normAutofit fontScale="90000"/>
          </a:bodyPr>
          <a:lstStyle/>
          <a:p>
            <a:pPr marL="541338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219200" y="1885950"/>
            <a:ext cx="2808312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219200" y="2857500"/>
            <a:ext cx="2880320" cy="918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Исполнен по расходам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219200" y="3886200"/>
            <a:ext cx="288032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Про</a:t>
            </a:r>
            <a:r>
              <a:rPr lang="ru-RU" dirty="0" err="1" smtClean="0">
                <a:solidFill>
                  <a:srgbClr val="FFFF00"/>
                </a:solidFill>
              </a:rPr>
              <a:t>фицит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бюджета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1943100"/>
            <a:ext cx="35283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18523,9тыс</a:t>
            </a:r>
            <a:r>
              <a:rPr lang="ru-RU" dirty="0" smtClean="0"/>
              <a:t>. рублей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572000" y="2914650"/>
            <a:ext cx="3505200" cy="81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18478,9 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95800" y="4000500"/>
            <a:ext cx="350520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45,0тыс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52600" y="2286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Информация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 исполнении бюджета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2023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год.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42900"/>
            <a:ext cx="367856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Просроченной кредиторской задолженности нет.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143250"/>
            <a:ext cx="7848544" cy="100613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Кредиторская задолженность на </a:t>
            </a:r>
            <a:r>
              <a:rPr lang="ru-RU" sz="2400" dirty="0" smtClean="0"/>
              <a:t>01.01.2024 </a:t>
            </a:r>
            <a:r>
              <a:rPr lang="ru-RU" sz="2400" dirty="0" smtClean="0"/>
              <a:t>года  составила </a:t>
            </a:r>
            <a:r>
              <a:rPr lang="ru-RU" sz="2400" dirty="0" smtClean="0"/>
              <a:t>27 590,9тыс</a:t>
            </a:r>
            <a:r>
              <a:rPr lang="ru-RU" sz="2400" dirty="0" smtClean="0"/>
              <a:t>. рублей, дебиторская задолженность – </a:t>
            </a:r>
            <a:r>
              <a:rPr lang="ru-RU" sz="2400" dirty="0" smtClean="0"/>
              <a:t>28 501,5тыс.рублей</a:t>
            </a:r>
            <a:r>
              <a:rPr lang="ru-RU" sz="2400" dirty="0" smtClean="0"/>
              <a:t>; кредиторская задолженность по бюджетным учреждениям – </a:t>
            </a:r>
            <a:r>
              <a:rPr lang="ru-RU" sz="2400" dirty="0" smtClean="0"/>
              <a:t>6450,0 </a:t>
            </a:r>
            <a:r>
              <a:rPr lang="ru-RU" sz="2400" dirty="0" smtClean="0"/>
              <a:t>тыс. рублей, дебиторская – </a:t>
            </a:r>
            <a:r>
              <a:rPr lang="ru-RU" sz="2400" dirty="0" smtClean="0"/>
              <a:t>6450,0тыс</a:t>
            </a:r>
            <a:r>
              <a:rPr lang="ru-RU" sz="2400" dirty="0" smtClean="0"/>
              <a:t>. рублей.</a:t>
            </a:r>
            <a:endParaRPr lang="ru-RU" dirty="0"/>
          </a:p>
        </p:txBody>
      </p:sp>
      <p:pic>
        <p:nvPicPr>
          <p:cNvPr id="4" name="Рисунок 3" descr="Kak-byistro-zabyit-o-bankovskoy-zadolzhennost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971550"/>
            <a:ext cx="2999713" cy="168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>Реализация  утвержденных  Администрацией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муниципального образования поселок Иванищи (сельское поселение) основных  направлений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бюджетной и налоговой политики в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200" y="1314450"/>
            <a:ext cx="2962275" cy="756047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Направления бюджетной</a:t>
            </a:r>
          </a:p>
          <a:p>
            <a:pPr algn="ctr"/>
            <a:r>
              <a:rPr lang="ru-RU" dirty="0"/>
              <a:t>политики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505200" y="1329928"/>
            <a:ext cx="5314950" cy="756047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Результаты исполнения по бюджету </a:t>
            </a:r>
          </a:p>
          <a:p>
            <a:pPr algn="ctr"/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поселение)</a:t>
            </a:r>
            <a:endParaRPr lang="ru-RU" dirty="0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1692276" y="2085976"/>
            <a:ext cx="936625" cy="43219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867401" y="2085976"/>
            <a:ext cx="1008063" cy="43219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457200" y="2625329"/>
            <a:ext cx="2890839" cy="2322909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Наращивание налогового</a:t>
            </a:r>
          </a:p>
          <a:p>
            <a:pPr algn="ctr"/>
            <a:r>
              <a:rPr lang="ru-RU" dirty="0"/>
              <a:t>потенциала поселения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3419476" y="2625329"/>
            <a:ext cx="5400675" cy="2376488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алоговые </a:t>
            </a:r>
            <a:r>
              <a:rPr lang="ru-RU" dirty="0"/>
              <a:t>и неналоговые доходы</a:t>
            </a:r>
          </a:p>
          <a:p>
            <a:pPr algn="ctr"/>
            <a:r>
              <a:rPr lang="ru-RU" dirty="0"/>
              <a:t>поселения </a:t>
            </a:r>
            <a:r>
              <a:rPr lang="ru-RU" dirty="0" smtClean="0"/>
              <a:t>исполнены </a:t>
            </a:r>
            <a:r>
              <a:rPr lang="ru-RU" dirty="0"/>
              <a:t>в сумме</a:t>
            </a:r>
          </a:p>
          <a:p>
            <a:pPr algn="ctr"/>
            <a:r>
              <a:rPr lang="ru-RU" dirty="0" smtClean="0"/>
              <a:t>2291,8 </a:t>
            </a:r>
            <a:r>
              <a:rPr lang="ru-RU" dirty="0" smtClean="0"/>
              <a:t>тыс</a:t>
            </a:r>
            <a:r>
              <a:rPr lang="ru-RU" dirty="0"/>
              <a:t>. рублей или </a:t>
            </a:r>
            <a:r>
              <a:rPr lang="ru-RU" dirty="0" smtClean="0"/>
              <a:t>101,9 </a:t>
            </a:r>
            <a:r>
              <a:rPr lang="ru-RU" dirty="0" smtClean="0"/>
              <a:t>% </a:t>
            </a:r>
            <a:r>
              <a:rPr lang="ru-RU" dirty="0"/>
              <a:t>к </a:t>
            </a:r>
            <a:r>
              <a:rPr lang="ru-RU" dirty="0" smtClean="0"/>
              <a:t>годовому плану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Полученный объем </a:t>
            </a:r>
            <a:r>
              <a:rPr lang="ru-RU" dirty="0" smtClean="0"/>
              <a:t>выше</a:t>
            </a:r>
            <a:endParaRPr lang="ru-RU" dirty="0"/>
          </a:p>
          <a:p>
            <a:pPr algn="ctr"/>
            <a:r>
              <a:rPr lang="ru-RU" dirty="0" smtClean="0"/>
              <a:t>уровня </a:t>
            </a:r>
            <a:r>
              <a:rPr lang="ru-RU" dirty="0" smtClean="0"/>
              <a:t>2022 </a:t>
            </a:r>
            <a:r>
              <a:rPr lang="ru-RU" dirty="0"/>
              <a:t>года на </a:t>
            </a:r>
            <a:r>
              <a:rPr lang="ru-RU" dirty="0" smtClean="0"/>
              <a:t>22,6 тыс</a:t>
            </a:r>
            <a:r>
              <a:rPr lang="ru-RU" dirty="0"/>
              <a:t>. </a:t>
            </a:r>
            <a:r>
              <a:rPr lang="ru-RU" dirty="0" smtClean="0"/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051050" y="0"/>
            <a:ext cx="865188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5580064" y="0"/>
            <a:ext cx="846137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395288" y="411957"/>
            <a:ext cx="2590800" cy="864394"/>
          </a:xfrm>
          <a:prstGeom prst="flowChartAlternate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Программно-целевой</a:t>
            </a:r>
          </a:p>
          <a:p>
            <a:pPr algn="ctr"/>
            <a:r>
              <a:rPr lang="ru-RU"/>
              <a:t>метод бюджетного</a:t>
            </a:r>
          </a:p>
          <a:p>
            <a:pPr algn="ctr"/>
            <a:r>
              <a:rPr lang="ru-RU"/>
              <a:t>планирования</a:t>
            </a: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3059114" y="400049"/>
            <a:ext cx="5613400" cy="103703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/>
              <a:t>На реализацию </a:t>
            </a:r>
            <a:r>
              <a:rPr lang="ru-RU" dirty="0" smtClean="0"/>
              <a:t>6</a:t>
            </a:r>
            <a:endParaRPr lang="ru-RU" dirty="0"/>
          </a:p>
          <a:p>
            <a:r>
              <a:rPr lang="ru-RU" dirty="0"/>
              <a:t>муниципальных программ направлено </a:t>
            </a:r>
            <a:r>
              <a:rPr lang="ru-RU" dirty="0" smtClean="0"/>
              <a:t>8690,5</a:t>
            </a:r>
            <a:endParaRPr lang="ru-RU" dirty="0"/>
          </a:p>
          <a:p>
            <a:r>
              <a:rPr lang="ru-RU" dirty="0"/>
              <a:t>тыс. рублей или </a:t>
            </a:r>
            <a:r>
              <a:rPr lang="ru-RU" dirty="0" smtClean="0"/>
              <a:t>47,0 </a:t>
            </a:r>
            <a:r>
              <a:rPr lang="ru-RU" dirty="0" smtClean="0"/>
              <a:t>% </a:t>
            </a:r>
            <a:r>
              <a:rPr lang="ru-RU" dirty="0"/>
              <a:t>всех расходов бюджета</a:t>
            </a:r>
          </a:p>
          <a:p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поселение). </a:t>
            </a:r>
            <a:endParaRPr lang="ru-RU" dirty="0"/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95289" y="1437085"/>
            <a:ext cx="2592387" cy="1890713"/>
          </a:xfrm>
          <a:prstGeom prst="flowChartAlternateProcess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Предоставление </a:t>
            </a:r>
          </a:p>
          <a:p>
            <a:pPr algn="ctr"/>
            <a:r>
              <a:rPr lang="ru-RU"/>
              <a:t>качественных</a:t>
            </a:r>
          </a:p>
          <a:p>
            <a:pPr algn="ctr"/>
            <a:r>
              <a:rPr lang="ru-RU"/>
              <a:t>бюджетных услуг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059113" y="1437085"/>
            <a:ext cx="5689600" cy="209907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Из бюджета </a:t>
            </a:r>
            <a:r>
              <a:rPr lang="ru-RU" dirty="0" smtClean="0"/>
              <a:t>МО поселок </a:t>
            </a:r>
            <a:r>
              <a:rPr lang="ru-RU" dirty="0" err="1" smtClean="0"/>
              <a:t>Иванищи</a:t>
            </a:r>
            <a:r>
              <a:rPr lang="ru-RU" dirty="0" smtClean="0"/>
              <a:t> (сельское </a:t>
            </a:r>
          </a:p>
          <a:p>
            <a:pPr algn="ctr"/>
            <a:r>
              <a:rPr lang="ru-RU" dirty="0" smtClean="0"/>
              <a:t>поселение)</a:t>
            </a:r>
            <a:r>
              <a:rPr lang="ru-RU" dirty="0"/>
              <a:t> </a:t>
            </a:r>
            <a:r>
              <a:rPr lang="ru-RU" dirty="0" smtClean="0"/>
              <a:t>выдано </a:t>
            </a:r>
            <a:r>
              <a:rPr lang="ru-RU" dirty="0"/>
              <a:t>субсидий бюджетным </a:t>
            </a:r>
            <a:endParaRPr lang="ru-RU" dirty="0" smtClean="0"/>
          </a:p>
          <a:p>
            <a:pPr algn="ctr"/>
            <a:r>
              <a:rPr lang="ru-RU" dirty="0"/>
              <a:t>у</a:t>
            </a:r>
            <a:r>
              <a:rPr lang="ru-RU" dirty="0" smtClean="0"/>
              <a:t>чреждениям  на</a:t>
            </a:r>
            <a:endParaRPr lang="ru-RU" dirty="0"/>
          </a:p>
          <a:p>
            <a:pPr algn="ctr"/>
            <a:r>
              <a:rPr lang="ru-RU" dirty="0"/>
              <a:t>сумму </a:t>
            </a:r>
            <a:r>
              <a:rPr lang="ru-RU" dirty="0" smtClean="0"/>
              <a:t>3402,5 </a:t>
            </a:r>
            <a:r>
              <a:rPr lang="ru-RU" dirty="0" smtClean="0"/>
              <a:t>тыс</a:t>
            </a:r>
            <a:r>
              <a:rPr lang="ru-RU" dirty="0"/>
              <a:t>. рублей </a:t>
            </a:r>
            <a:r>
              <a:rPr lang="ru-RU" dirty="0" smtClean="0"/>
              <a:t>(18,4% </a:t>
            </a:r>
            <a:r>
              <a:rPr lang="ru-RU" dirty="0"/>
              <a:t>от всех</a:t>
            </a:r>
          </a:p>
          <a:p>
            <a:pPr algn="ctr"/>
            <a:r>
              <a:rPr lang="ru-RU" dirty="0"/>
              <a:t>расходов бюджета поселения), в их числе</a:t>
            </a:r>
          </a:p>
          <a:p>
            <a:pPr algn="ctr"/>
            <a:r>
              <a:rPr lang="ru-RU" dirty="0"/>
              <a:t>на муниципальное </a:t>
            </a:r>
            <a:r>
              <a:rPr lang="ru-RU" dirty="0" smtClean="0"/>
              <a:t>задание </a:t>
            </a:r>
            <a:r>
              <a:rPr lang="ru-RU" dirty="0" smtClean="0"/>
              <a:t>3258,5 </a:t>
            </a:r>
            <a:r>
              <a:rPr lang="ru-RU" dirty="0" smtClean="0"/>
              <a:t>тыс</a:t>
            </a:r>
            <a:r>
              <a:rPr lang="ru-RU" dirty="0"/>
              <a:t>. рублей.</a:t>
            </a:r>
          </a:p>
          <a:p>
            <a:pPr algn="ctr"/>
            <a:endParaRPr lang="ru-RU" dirty="0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900113" y="3868341"/>
            <a:ext cx="6985000" cy="927497"/>
          </a:xfrm>
          <a:prstGeom prst="curvedUpArrow">
            <a:avLst>
              <a:gd name="adj1" fmla="val 112965"/>
              <a:gd name="adj2" fmla="val 225931"/>
              <a:gd name="adj3" fmla="val 333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305800" cy="809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бюджета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поселок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Иванищи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(сельское поселение)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302141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41611867"/>
              </p:ext>
            </p:extLst>
          </p:nvPr>
        </p:nvGraphicFramePr>
        <p:xfrm>
          <a:off x="1524000" y="1200149"/>
          <a:ext cx="7410450" cy="3429000"/>
        </p:xfrm>
        <a:graphic>
          <a:graphicData uri="http://schemas.openxmlformats.org/drawingml/2006/table">
            <a:tbl>
              <a:tblPr/>
              <a:tblGrid>
                <a:gridCol w="2127073"/>
                <a:gridCol w="2127073"/>
                <a:gridCol w="2058459"/>
                <a:gridCol w="1097845"/>
              </a:tblGrid>
              <a:tr h="665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План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Arial" charset="0"/>
                        </a:rPr>
                        <a:t>%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18480,1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18523,9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18480,1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18478,9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 (+) , тыс.рублей</a:t>
                      </a:r>
                    </a:p>
                  </a:txBody>
                  <a:tcPr marL="83326" marR="8332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26" marR="8332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3498"/>
            <a:ext cx="7851648" cy="378042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            Выполнение  доходов по группам налогов: </a:t>
            </a:r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0359838"/>
              </p:ext>
            </p:extLst>
          </p:nvPr>
        </p:nvGraphicFramePr>
        <p:xfrm>
          <a:off x="1066801" y="685800"/>
          <a:ext cx="7543801" cy="3961772"/>
        </p:xfrm>
        <a:graphic>
          <a:graphicData uri="http://schemas.openxmlformats.org/drawingml/2006/table">
            <a:tbl>
              <a:tblPr/>
              <a:tblGrid>
                <a:gridCol w="3807151"/>
                <a:gridCol w="1198548"/>
                <a:gridCol w="1339553"/>
                <a:gridCol w="1198549"/>
              </a:tblGrid>
              <a:tr h="2269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утверждено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тыс. 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руб.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%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2248,0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2291,8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1455,0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1492,6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102,6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Единый сельскохозяйственный налог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НАЛОГИ НА ИМУЩЕСТВО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659,0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665,2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Налог на имущество физических лиц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146,0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148,7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101,8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Земельный налог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513,0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516,5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ГОСУДАРСТВЕННАЯ ПОШЛИНА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52,9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53,0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70,7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70,7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16232,1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16232,1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7832,7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7832,7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319,4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319,4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Субсидии бюджетам бюджетной системы Российской Федерации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412,9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412,9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6667,1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6667,1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18480,1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18523,9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572" marR="55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100,2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41685"/>
            <a:ext cx="8569325" cy="450651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dirty="0" smtClean="0">
              <a:latin typeface="Albertus Extra Bold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МО поселок </a:t>
            </a:r>
            <a:r>
              <a:rPr lang="ru-RU" sz="1800" b="1" dirty="0" err="1" smtClean="0">
                <a:latin typeface="Albertus Extra Bold" pitchFamily="34" charset="0"/>
              </a:rPr>
              <a:t>Иванищи</a:t>
            </a:r>
            <a:r>
              <a:rPr lang="ru-RU" sz="1800" b="1" dirty="0" smtClean="0">
                <a:latin typeface="Albertus Extra Bold" pitchFamily="34" charset="0"/>
              </a:rPr>
              <a:t> (сельское поселение) в </a:t>
            </a:r>
            <a:r>
              <a:rPr lang="ru-RU" sz="1800" b="1" dirty="0" smtClean="0">
                <a:latin typeface="Albertus Extra Bold" pitchFamily="34" charset="0"/>
              </a:rPr>
              <a:t>2023 </a:t>
            </a:r>
            <a:r>
              <a:rPr lang="ru-RU" sz="1800" b="1" dirty="0" smtClean="0">
                <a:latin typeface="Albertus Extra Bold" pitchFamily="34" charset="0"/>
              </a:rPr>
              <a:t>году </a:t>
            </a: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lbertus Extra Bold" pitchFamily="34" charset="0"/>
              </a:rPr>
              <a:t>составил </a:t>
            </a:r>
            <a:r>
              <a:rPr lang="ru-RU" sz="1800" b="1" dirty="0" smtClean="0">
                <a:latin typeface="Albertus Extra Bold" pitchFamily="34" charset="0"/>
              </a:rPr>
              <a:t>2291,8 </a:t>
            </a:r>
            <a:r>
              <a:rPr lang="ru-RU" sz="1800" b="1" dirty="0" smtClean="0">
                <a:latin typeface="Albertus Extra Bold" pitchFamily="34" charset="0"/>
              </a:rPr>
              <a:t>тыс. рублей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0033CC"/>
              </a:solidFill>
              <a:latin typeface="Albertus Extra Bold" pitchFamily="34" charset="0"/>
            </a:endParaRPr>
          </a:p>
          <a:p>
            <a:pPr eaLnBrk="1" hangingPunct="1">
              <a:buFontTx/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lbertus Extra Bold" pitchFamily="34" charset="0"/>
              </a:rPr>
              <a:t>                                                            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4038600" y="1733550"/>
            <a:ext cx="4552950" cy="304799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Налог на доходы физических лиц – </a:t>
            </a:r>
            <a:r>
              <a:rPr lang="ru-RU" dirty="0" smtClean="0"/>
              <a:t>1492,6</a:t>
            </a:r>
            <a:endParaRPr lang="ru-RU" dirty="0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3886200" y="2495550"/>
            <a:ext cx="4800600" cy="3810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 Налог на имущество физических лиц– </a:t>
            </a:r>
            <a:r>
              <a:rPr lang="ru-RU" dirty="0" smtClean="0"/>
              <a:t>148,7 </a:t>
            </a:r>
            <a:endParaRPr lang="ru-RU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4114800" y="3028950"/>
            <a:ext cx="4512470" cy="3810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Земельный налог </a:t>
            </a:r>
            <a:r>
              <a:rPr lang="ru-RU" dirty="0"/>
              <a:t>– </a:t>
            </a:r>
            <a:r>
              <a:rPr lang="ru-RU" dirty="0" smtClean="0"/>
              <a:t>516,5</a:t>
            </a:r>
            <a:endParaRPr lang="ru-RU" dirty="0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4038600" y="3562350"/>
            <a:ext cx="4648201" cy="304800"/>
          </a:xfrm>
          <a:prstGeom prst="flowChartAlternateProcess">
            <a:avLst/>
          </a:prstGeom>
          <a:solidFill>
            <a:srgbClr val="FF6699"/>
          </a:solidFill>
          <a:ln w="317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Государственная пошлина – </a:t>
            </a:r>
            <a:r>
              <a:rPr lang="ru-RU" dirty="0" smtClean="0"/>
              <a:t>53,0</a:t>
            </a:r>
            <a:endParaRPr lang="ru-RU" dirty="0"/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4038600" y="3943350"/>
            <a:ext cx="4638675" cy="3810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Неналоговые доходы – </a:t>
            </a:r>
            <a:r>
              <a:rPr lang="ru-RU" dirty="0" smtClean="0"/>
              <a:t>81,1</a:t>
            </a:r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143000" y="1371600"/>
            <a:ext cx="1524000" cy="3143250"/>
          </a:xfrm>
          <a:prstGeom prst="leftBrace">
            <a:avLst>
              <a:gd name="adj1" fmla="val 13231"/>
              <a:gd name="adj2" fmla="val 50223"/>
            </a:avLst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038600" y="2114550"/>
            <a:ext cx="4648200" cy="304800"/>
          </a:xfrm>
          <a:prstGeom prst="flowChartAlternateProcess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Единый сельскохозяйственный налог– </a:t>
            </a:r>
            <a:r>
              <a:rPr lang="ru-RU" dirty="0" smtClean="0"/>
              <a:t>-0,1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8253</TotalTime>
  <Words>1667</Words>
  <Application>Microsoft Office PowerPoint</Application>
  <PresentationFormat>Экран (16:9)</PresentationFormat>
  <Paragraphs>366</Paragraphs>
  <Slides>24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Солнцестояние</vt:lpstr>
      <vt:lpstr>Лист Microsoft Office Excel 97-2003</vt:lpstr>
      <vt:lpstr>Слайд 1</vt:lpstr>
      <vt:lpstr>Глоссарий: </vt:lpstr>
      <vt:lpstr> </vt:lpstr>
      <vt:lpstr>Просроченной кредиторской задолженности нет. </vt:lpstr>
      <vt:lpstr>Реализация  утвержденных  Администрацией муниципального образования поселок Иванищи (сельское поселение) основных  направлений  бюджетной и налоговой политики в 2023 году  </vt:lpstr>
      <vt:lpstr>Слайд 6</vt:lpstr>
      <vt:lpstr>Показатели исполнения бюджета  МО поселок Иванищи (сельское поселение) за 2023 год</vt:lpstr>
      <vt:lpstr>            Выполнение  доходов по группам налогов: </vt:lpstr>
      <vt:lpstr>Слайд 9</vt:lpstr>
      <vt:lpstr>      Налоговые доходы бюджета МО поселок Иванищи (сельское поселение) в 2023 году</vt:lpstr>
      <vt:lpstr>Финансовая помощь муниципальному образованию  поселок Иванищи (сельское поселение) в 2023 году</vt:lpstr>
      <vt:lpstr>          Удельный вес в общей сумме исполнения расходов бюджета за 2023 год</vt:lpstr>
      <vt:lpstr>Слайд 13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Жилищно-коммунальное хозяйство </vt:lpstr>
      <vt:lpstr>Культура, кинематография</vt:lpstr>
      <vt:lpstr>Слайд 20</vt:lpstr>
      <vt:lpstr>Физическая культура и спорт</vt:lpstr>
      <vt:lpstr>Динамика расходов бюджета МО поселок Иванищи (сельское поселение) на реализацию муниципальных  программ </vt:lpstr>
      <vt:lpstr>       Расходы на реализацию муниципальных  программ за 2023 год (тыс.рублей)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User Windows</cp:lastModifiedBy>
  <cp:revision>601</cp:revision>
  <cp:lastPrinted>1601-01-01T00:00:00Z</cp:lastPrinted>
  <dcterms:created xsi:type="dcterms:W3CDTF">2013-10-29T06:50:47Z</dcterms:created>
  <dcterms:modified xsi:type="dcterms:W3CDTF">2024-04-11T11:43:24Z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