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17" r:id="rId1"/>
  </p:sldMasterIdLst>
  <p:notesMasterIdLst>
    <p:notesMasterId r:id="rId26"/>
  </p:notesMasterIdLst>
  <p:sldIdLst>
    <p:sldId id="256" r:id="rId2"/>
    <p:sldId id="345" r:id="rId3"/>
    <p:sldId id="346" r:id="rId4"/>
    <p:sldId id="347" r:id="rId5"/>
    <p:sldId id="336" r:id="rId6"/>
    <p:sldId id="337" r:id="rId7"/>
    <p:sldId id="314" r:id="rId8"/>
    <p:sldId id="348" r:id="rId9"/>
    <p:sldId id="339" r:id="rId10"/>
    <p:sldId id="317" r:id="rId11"/>
    <p:sldId id="319" r:id="rId12"/>
    <p:sldId id="315" r:id="rId13"/>
    <p:sldId id="349" r:id="rId14"/>
    <p:sldId id="320" r:id="rId15"/>
    <p:sldId id="321" r:id="rId16"/>
    <p:sldId id="322" r:id="rId17"/>
    <p:sldId id="323" r:id="rId18"/>
    <p:sldId id="324" r:id="rId19"/>
    <p:sldId id="327" r:id="rId20"/>
    <p:sldId id="344" r:id="rId21"/>
    <p:sldId id="330" r:id="rId22"/>
    <p:sldId id="341" r:id="rId23"/>
    <p:sldId id="287" r:id="rId24"/>
    <p:sldId id="334" r:id="rId25"/>
  </p:sldIdLst>
  <p:sldSz cx="9144000" cy="5143500" type="screen16x9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7C80"/>
    <a:srgbClr val="CC0000"/>
    <a:srgbClr val="CCCCFF"/>
    <a:srgbClr val="CCFFCC"/>
    <a:srgbClr val="8D47F3"/>
    <a:srgbClr val="DDDDDD"/>
    <a:srgbClr val="FF99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1304" autoAdjust="0"/>
  </p:normalViewPr>
  <p:slideViewPr>
    <p:cSldViewPr>
      <p:cViewPr varScale="1">
        <p:scale>
          <a:sx n="136" d="100"/>
          <a:sy n="136" d="100"/>
        </p:scale>
        <p:origin x="-810" y="-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108" y="53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170"/>
      <c:perspective val="0"/>
    </c:view3D>
    <c:plotArea>
      <c:layout>
        <c:manualLayout>
          <c:layoutTarget val="inner"/>
          <c:xMode val="edge"/>
          <c:yMode val="edge"/>
          <c:x val="8.0924855491329759E-2"/>
          <c:y val="0.14253897550111377"/>
          <c:w val="0.83044315992292761"/>
          <c:h val="0.3830734966592436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explosion val="25"/>
          <c:dPt>
            <c:idx val="1"/>
            <c:spPr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53%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22%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17%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dLbl>
              <c:idx val="4"/>
              <c:layout>
                <c:manualLayout>
                  <c:x val="-2.7588246180765903E-2"/>
                  <c:y val="-7.66931250529168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onstantia"/>
                    <a:ea typeface="Constantia"/>
                    <a:cs typeface="Constantia"/>
                  </a:defRPr>
                </a:pPr>
                <a:endParaRPr lang="ru-RU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Sheet1!$B$1:$F$1</c:f>
              <c:strCache>
                <c:ptCount val="5"/>
                <c:pt idx="0">
                  <c:v>НДФЛ</c:v>
                </c:pt>
                <c:pt idx="1">
                  <c:v>Земельный налог с организаций</c:v>
                </c:pt>
                <c:pt idx="2">
                  <c:v>Налог на имущество физических лиц</c:v>
                </c:pt>
                <c:pt idx="3">
                  <c:v>Земельный налог с физических лиц</c:v>
                </c:pt>
                <c:pt idx="4">
                  <c:v>госпошлина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1277.7</c:v>
                </c:pt>
                <c:pt idx="1">
                  <c:v>519.6</c:v>
                </c:pt>
                <c:pt idx="2">
                  <c:v>112.1</c:v>
                </c:pt>
                <c:pt idx="3">
                  <c:v>412.8</c:v>
                </c:pt>
                <c:pt idx="4">
                  <c:v>74.7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975" b="1" i="0" u="none" strike="noStrike" baseline="0">
                    <a:solidFill>
                      <a:schemeClr val="tx1"/>
                    </a:solidFill>
                    <a:latin typeface="Constantia"/>
                    <a:ea typeface="Constantia"/>
                    <a:cs typeface="Constantia"/>
                  </a:defRPr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Sheet1!$B$1:$F$1</c:f>
              <c:strCache>
                <c:ptCount val="5"/>
                <c:pt idx="0">
                  <c:v>НДФЛ</c:v>
                </c:pt>
                <c:pt idx="1">
                  <c:v>Земельный налог с организаций</c:v>
                </c:pt>
                <c:pt idx="2">
                  <c:v>Налог на имущество физических лиц</c:v>
                </c:pt>
                <c:pt idx="3">
                  <c:v>Земельный налог с физических лиц</c:v>
                </c:pt>
                <c:pt idx="4">
                  <c:v>госпошлина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70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975" b="1" i="0" u="none" strike="noStrike" baseline="0">
                    <a:solidFill>
                      <a:schemeClr val="tx1"/>
                    </a:solidFill>
                    <a:latin typeface="Constantia"/>
                    <a:ea typeface="Constantia"/>
                    <a:cs typeface="Constantia"/>
                  </a:defRPr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Sheet1!$B$1:$F$1</c:f>
              <c:strCache>
                <c:ptCount val="5"/>
                <c:pt idx="0">
                  <c:v>НДФЛ</c:v>
                </c:pt>
                <c:pt idx="1">
                  <c:v>Земельный налог с организаций</c:v>
                </c:pt>
                <c:pt idx="2">
                  <c:v>Налог на имущество физических лиц</c:v>
                </c:pt>
                <c:pt idx="3">
                  <c:v>Земельный налог с физических лиц</c:v>
                </c:pt>
                <c:pt idx="4">
                  <c:v>госпошлина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folHlink"/>
            </a:solidFill>
            <a:ln w="1270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975" b="1" i="0" u="none" strike="noStrike" baseline="0">
                    <a:solidFill>
                      <a:schemeClr val="tx1"/>
                    </a:solidFill>
                    <a:latin typeface="Constantia"/>
                    <a:ea typeface="Constantia"/>
                    <a:cs typeface="Constantia"/>
                  </a:defRPr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Sheet1!$B$1:$F$1</c:f>
              <c:strCache>
                <c:ptCount val="5"/>
                <c:pt idx="0">
                  <c:v>НДФЛ</c:v>
                </c:pt>
                <c:pt idx="1">
                  <c:v>Земельный налог с организаций</c:v>
                </c:pt>
                <c:pt idx="2">
                  <c:v>Налог на имущество физических лиц</c:v>
                </c:pt>
                <c:pt idx="3">
                  <c:v>Земельный налог с физических лиц</c:v>
                </c:pt>
                <c:pt idx="4">
                  <c:v>госпошлина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</c:numCache>
            </c:numRef>
          </c:val>
        </c:ser>
        <c:dLbls>
          <c:showVal val="1"/>
          <c:showPercent val="1"/>
        </c:dLbls>
      </c:pie3DChart>
    </c:plotArea>
    <c:legend>
      <c:legendPos val="b"/>
      <c:layout>
        <c:manualLayout>
          <c:xMode val="edge"/>
          <c:yMode val="edge"/>
          <c:x val="0.1277357157278417"/>
          <c:y val="0.6116538255298738"/>
          <c:w val="0.76115317316104714"/>
          <c:h val="0.38745011712245669"/>
        </c:manualLayout>
      </c:layout>
      <c:spPr>
        <a:noFill/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355" b="1" i="0" u="none" strike="noStrike" baseline="0">
              <a:solidFill>
                <a:srgbClr val="000000"/>
              </a:solidFill>
              <a:latin typeface="Constantia"/>
              <a:ea typeface="Constantia"/>
              <a:cs typeface="Constantia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475" b="1" i="0" u="none" strike="noStrike" baseline="0">
          <a:solidFill>
            <a:schemeClr val="tx1"/>
          </a:solidFill>
          <a:latin typeface="Constantia"/>
          <a:ea typeface="Constantia"/>
          <a:cs typeface="Constantia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Y val="40"/>
      <c:perspective val="0"/>
    </c:view3D>
    <c:plotArea>
      <c:layout>
        <c:manualLayout>
          <c:layoutTarget val="inner"/>
          <c:xMode val="edge"/>
          <c:yMode val="edge"/>
          <c:x val="0.15244285337989483"/>
          <c:y val="1.537475976937862E-2"/>
          <c:w val="0.72052599230672665"/>
          <c:h val="0.88725176169122288"/>
        </c:manualLayout>
      </c:layout>
      <c:pie3D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1,6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r>
                      <a:rPr lang="ru-RU" smtClean="0"/>
                      <a:t>8,7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,4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36</a:t>
                    </a:r>
                    <a:r>
                      <a:rPr lang="ru-RU" smtClean="0"/>
                      <a:t>,3</a:t>
                    </a:r>
                  </a:p>
                  <a:p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Sheet1!$B$1:$F$1</c:f>
              <c:strCache>
                <c:ptCount val="4"/>
                <c:pt idx="0">
                  <c:v>субвенции</c:v>
                </c:pt>
                <c:pt idx="1">
                  <c:v>дотация</c:v>
                </c:pt>
                <c:pt idx="2">
                  <c:v>субсидии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262.7</c:v>
                </c:pt>
                <c:pt idx="1">
                  <c:v>9462.1</c:v>
                </c:pt>
                <c:pt idx="2">
                  <c:v>545</c:v>
                </c:pt>
                <c:pt idx="3">
                  <c:v>5852.2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57723915722975461"/>
          <c:y val="0.73683193188295359"/>
          <c:w val="0.30701719483365913"/>
          <c:h val="0.26269754397292266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20"/>
      <c:perspective val="0"/>
    </c:view3D>
    <c:plotArea>
      <c:layout>
        <c:manualLayout>
          <c:layoutTarget val="inner"/>
          <c:xMode val="edge"/>
          <c:yMode val="edge"/>
          <c:x val="0.11037660430060922"/>
          <c:y val="2.6649444830432193E-2"/>
          <c:w val="0.87114847455994626"/>
          <c:h val="0.8563281242832567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14440">
              <a:solidFill>
                <a:schemeClr val="tx1"/>
              </a:solidFill>
              <a:prstDash val="solid"/>
            </a:ln>
          </c:spPr>
          <c:explosion val="25"/>
          <c:dPt>
            <c:idx val="1"/>
            <c:spPr>
              <a:solidFill>
                <a:schemeClr val="accent2"/>
              </a:solidFill>
              <a:ln w="1444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444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444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4440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4440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4440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444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9.3979387897613717E-2"/>
                  <c:y val="3.370360708153544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</a:t>
                    </a:r>
                    <a:r>
                      <a:rPr lang="ru-RU" dirty="0" smtClean="0"/>
                      <a:t>вопросы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-1.2873396721636315E-2"/>
                  <c:y val="0.3511356214310590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</a:t>
                    </a:r>
                    <a:r>
                      <a:rPr lang="ru-RU" dirty="0" smtClean="0"/>
                      <a:t>оборона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-2.8301886792452831E-4"/>
                  <c:y val="9.508048520835751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</a:t>
                    </a:r>
                    <a:r>
                      <a:rPr lang="ru-RU" dirty="0" smtClean="0"/>
                      <a:t>безопасность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-0.10467420356859071"/>
                  <c:y val="0.1465399074429329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</a:t>
                    </a:r>
                    <a:r>
                      <a:rPr lang="ru-RU" dirty="0" smtClean="0"/>
                      <a:t>экономика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ЖКХ</a:t>
                    </a:r>
                  </a:p>
                  <a:p>
                    <a:endParaRPr lang="ru-RU" dirty="0"/>
                  </a:p>
                </c:rich>
              </c:tx>
              <c:showVal val="1"/>
              <c:showCatName val="1"/>
            </c:dLbl>
            <c:dLbl>
              <c:idx val="5"/>
              <c:layout>
                <c:manualLayout>
                  <c:x val="0.10879843001276217"/>
                  <c:y val="-6.17059660564493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Культура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/>
                      <a:t>ФК и </a:t>
                    </a:r>
                    <a:r>
                      <a:rPr lang="ru-RU" smtClean="0"/>
                      <a:t>спорт</a:t>
                    </a:r>
                    <a:endParaRPr lang="ru-RU"/>
                  </a:p>
                </c:rich>
              </c:tx>
              <c:showVal val="1"/>
              <c:showCatName val="1"/>
            </c:dLbl>
            <c:dLbl>
              <c:idx val="7"/>
              <c:layout>
                <c:manualLayout>
                  <c:x val="-7.6390534325411208E-2"/>
                  <c:y val="-3.490356031605747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</a:t>
                    </a:r>
                    <a:r>
                      <a:rPr lang="ru-RU" dirty="0" smtClean="0"/>
                      <a:t>политика</a:t>
                    </a:r>
                    <a:endParaRPr lang="ru-RU" dirty="0"/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Sheet1!$B$1:$I$1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культура</c:v>
                </c:pt>
                <c:pt idx="6">
                  <c:v>ФК и спорт</c:v>
                </c:pt>
                <c:pt idx="7">
                  <c:v>социальная политика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5111.7</c:v>
                </c:pt>
                <c:pt idx="1">
                  <c:v>236.4</c:v>
                </c:pt>
                <c:pt idx="2">
                  <c:v>222.5</c:v>
                </c:pt>
                <c:pt idx="3">
                  <c:v>2537.8000000000002</c:v>
                </c:pt>
                <c:pt idx="4">
                  <c:v>4641.5</c:v>
                </c:pt>
                <c:pt idx="5">
                  <c:v>3726.9</c:v>
                </c:pt>
                <c:pt idx="6">
                  <c:v>1369.3</c:v>
                </c:pt>
                <c:pt idx="7">
                  <c:v>72</c:v>
                </c:pt>
              </c:numCache>
            </c:numRef>
          </c:val>
        </c:ser>
        <c:dLbls>
          <c:showVal val="1"/>
          <c:showCatName val="1"/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2047" b="1" i="0" u="none" strike="noStrike" baseline="0">
          <a:solidFill>
            <a:schemeClr val="tx1"/>
          </a:solidFill>
          <a:latin typeface="Constantia"/>
          <a:ea typeface="Constantia"/>
          <a:cs typeface="Constantia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100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3474819553805784"/>
          <c:y val="5.2757671910492542E-2"/>
          <c:w val="0.88452263779527551"/>
          <c:h val="0.85811444537583992"/>
        </c:manualLayout>
      </c:layout>
      <c:bar3DChart>
        <c:barDir val="col"/>
        <c:grouping val="clustered"/>
        <c:ser>
          <c:idx val="2"/>
          <c:order val="0"/>
          <c:tx>
            <c:strRef>
              <c:f>Sheet1!$A$4</c:f>
              <c:strCache>
                <c:ptCount val="1"/>
                <c:pt idx="0">
                  <c:v>муниципальные программы</c:v>
                </c:pt>
              </c:strCache>
            </c:strRef>
          </c:tx>
          <c:spPr>
            <a:solidFill>
              <a:schemeClr val="hlink"/>
            </a:solidFill>
            <a:ln w="12700">
              <a:solidFill>
                <a:schemeClr val="tx1"/>
              </a:solidFill>
              <a:prstDash val="solid"/>
            </a:ln>
          </c:spPr>
          <c:cat>
            <c:numRef>
              <c:f>Sheet1!$B$1:$E$1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8557.9</c:v>
                </c:pt>
                <c:pt idx="1">
                  <c:v>6321.3</c:v>
                </c:pt>
                <c:pt idx="2">
                  <c:v>5374.5</c:v>
                </c:pt>
                <c:pt idx="3">
                  <c:v>7922.6</c:v>
                </c:pt>
              </c:numCache>
            </c:numRef>
          </c:val>
        </c:ser>
        <c:gapDepth val="0"/>
        <c:shape val="box"/>
        <c:axId val="114231552"/>
        <c:axId val="114275072"/>
        <c:axId val="0"/>
      </c:bar3DChart>
      <c:catAx>
        <c:axId val="114231552"/>
        <c:scaling>
          <c:orientation val="minMax"/>
        </c:scaling>
        <c:delete val="1"/>
        <c:axPos val="b"/>
        <c:numFmt formatCode="General" sourceLinked="1"/>
        <c:tickLblPos val="none"/>
        <c:crossAx val="114275072"/>
        <c:crosses val="autoZero"/>
        <c:auto val="1"/>
        <c:lblAlgn val="ctr"/>
        <c:lblOffset val="100"/>
        <c:tickLblSkip val="1"/>
        <c:tickMarkSkip val="1"/>
      </c:catAx>
      <c:valAx>
        <c:axId val="114275072"/>
        <c:scaling>
          <c:orientation val="minMax"/>
        </c:scaling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5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42315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82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5"/>
  <c:chart>
    <c:autoTitleDeleted val="1"/>
    <c:view3D>
      <c:hPercent val="154"/>
      <c:depthPercent val="100"/>
      <c:rAngAx val="1"/>
    </c:view3D>
    <c:plotArea>
      <c:layout/>
      <c:bar3DChart>
        <c:barDir val="bar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delete val="1"/>
          </c:dLbls>
          <c:cat>
            <c:strRef>
              <c:f>Sheet1!$B$1:$E$1</c:f>
              <c:strCache>
                <c:ptCount val="2"/>
                <c:pt idx="0">
                  <c:v>Всего расходов</c:v>
                </c:pt>
                <c:pt idx="1">
                  <c:v>муниципальные программы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17918.099999999991</c:v>
                </c:pt>
                <c:pt idx="1">
                  <c:v>7922.6</c:v>
                </c:pt>
              </c:numCache>
            </c:numRef>
          </c:val>
        </c:ser>
        <c:dLbls>
          <c:showVal val="1"/>
        </c:dLbls>
        <c:gapWidth val="75"/>
        <c:shape val="box"/>
        <c:axId val="139179136"/>
        <c:axId val="139180672"/>
        <c:axId val="0"/>
      </c:bar3DChart>
      <c:catAx>
        <c:axId val="139179136"/>
        <c:scaling>
          <c:orientation val="minMax"/>
        </c:scaling>
        <c:axPos val="l"/>
        <c:majorTickMark val="none"/>
        <c:tickLblPos val="nextTo"/>
        <c:crossAx val="139180672"/>
        <c:crosses val="autoZero"/>
        <c:auto val="1"/>
        <c:lblAlgn val="ctr"/>
        <c:lblOffset val="100"/>
      </c:catAx>
      <c:valAx>
        <c:axId val="139180672"/>
        <c:scaling>
          <c:orientation val="minMax"/>
        </c:scaling>
        <c:axPos val="b"/>
        <c:numFmt formatCode="General" sourceLinked="1"/>
        <c:majorTickMark val="none"/>
        <c:tickLblPos val="nextTo"/>
        <c:crossAx val="1391791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327567F-CBDB-46CF-B80C-F6CE4EF1F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176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27567F-CBDB-46CF-B80C-F6CE4EF1F18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27567F-CBDB-46CF-B80C-F6CE4EF1F18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1D61899-70AC-47C7-BECC-C1B9C23424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008762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A28999F-07D9-46DF-9A6C-6B37A2086F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05979"/>
            <a:ext cx="1828800" cy="4388644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05980"/>
            <a:ext cx="55626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0641C8-BABF-47A9-B539-0DE531430D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85850"/>
            <a:ext cx="4038600" cy="3508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085850"/>
            <a:ext cx="4038600" cy="3508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C9AA0-336F-4DE3-A392-E40A58B85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28D06-57F1-4919-AFD8-6D08F694A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85850"/>
            <a:ext cx="8229600" cy="350877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E25B8-932D-4B2E-8376-699411752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6923A95-58E1-46C0-A48E-CEF8E53E1D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41"/>
            <a:ext cx="68580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16B9620-3598-453F-91C8-78DD381568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059403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9C7E3EF-73AE-4016-86F9-87E6123153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B0DABC5-218F-4B83-90D6-9C9F53E142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612BCD4-49E6-4303-BEA7-94D732E1FD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9C41EA-6FC6-43CE-AFBC-E9520C7133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583"/>
            <a:ext cx="3810000" cy="871538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055223"/>
            <a:ext cx="3810000" cy="523875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29944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31BCD32-8295-45B9-B809-56B252D0D9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800100"/>
            <a:ext cx="2743200" cy="14859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1713C3C-5C7A-4AD8-A37C-D7274AF7C9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857253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715756"/>
            <a:ext cx="685800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702589"/>
            <a:ext cx="649224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611941"/>
            <a:ext cx="1638887" cy="122916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7" y="15827"/>
            <a:ext cx="1702191" cy="1276643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41"/>
            <a:ext cx="8131127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05978"/>
            <a:ext cx="7498080" cy="85725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085850"/>
            <a:ext cx="7498080" cy="360045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4729162"/>
            <a:ext cx="457200" cy="3571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D42524F8-1F55-4586-8ED6-DB5A8C78D0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8" r:id="rId1"/>
    <p:sldLayoutId id="2147484519" r:id="rId2"/>
    <p:sldLayoutId id="2147484520" r:id="rId3"/>
    <p:sldLayoutId id="2147484521" r:id="rId4"/>
    <p:sldLayoutId id="2147484522" r:id="rId5"/>
    <p:sldLayoutId id="2147484523" r:id="rId6"/>
    <p:sldLayoutId id="2147484524" r:id="rId7"/>
    <p:sldLayoutId id="2147484525" r:id="rId8"/>
    <p:sldLayoutId id="2147484526" r:id="rId9"/>
    <p:sldLayoutId id="2147484527" r:id="rId10"/>
    <p:sldLayoutId id="2147484528" r:id="rId11"/>
    <p:sldLayoutId id="2147484529" r:id="rId12"/>
    <p:sldLayoutId id="2147484530" r:id="rId13"/>
    <p:sldLayoutId id="2147484531" r:id="rId14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Office_Excel_97-20032.xls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10" Type="http://schemas.openxmlformats.org/officeDocument/2006/relationships/image" Target="../media/image8.png"/><Relationship Id="rId4" Type="http://schemas.openxmlformats.org/officeDocument/2006/relationships/oleObject" Target="../embeddings/_____Microsoft_Office_Excel_97-20031.xls"/><Relationship Id="rId9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ndars.ru/student/nalogi/regionalnye-nalogi.html" TargetMode="External"/><Relationship Id="rId2" Type="http://schemas.openxmlformats.org/officeDocument/2006/relationships/hyperlink" Target="http://www.grandars.ru/student/nalogi/federalnye-nalogi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u.wikipedia.org/wiki/%D0%A2%D1%80%D0%B0%D0%BD%D1%81%D1%84%D0%B5%D1%80%D1%82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2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228600"/>
            <a:ext cx="8991600" cy="394335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 typeface="Wingdings" pitchFamily="2" charset="2"/>
              <a:buNone/>
            </a:pPr>
            <a:endParaRPr lang="ru-RU" sz="4400" b="1" i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44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Исполнение бюджета муниципального образования поселок </a:t>
            </a:r>
            <a:r>
              <a:rPr lang="ru-RU" sz="4400" b="1" i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Иванищи</a:t>
            </a:r>
            <a:r>
              <a:rPr lang="ru-RU" sz="44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(сельское поселение)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4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за </a:t>
            </a:r>
            <a:r>
              <a:rPr lang="ru-RU" sz="44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2021</a:t>
            </a:r>
            <a:r>
              <a:rPr lang="ru-RU" sz="44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год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4400" b="1" i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1" name="Rectangle 11"/>
          <p:cNvSpPr>
            <a:spLocks noGrp="1" noChangeArrowheads="1"/>
          </p:cNvSpPr>
          <p:nvPr>
            <p:ph type="title"/>
          </p:nvPr>
        </p:nvSpPr>
        <p:spPr>
          <a:xfrm>
            <a:off x="381000" y="185738"/>
            <a:ext cx="8229600" cy="5143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Налоговые доходы бюджета МО поселок </a:t>
            </a:r>
            <a:r>
              <a:rPr lang="ru-RU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Иванищи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(сельское поселение) в 2021 году</a:t>
            </a:r>
          </a:p>
        </p:txBody>
      </p:sp>
      <p:graphicFrame>
        <p:nvGraphicFramePr>
          <p:cNvPr id="2050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1435100" y="1709738"/>
          <a:ext cx="3657600" cy="2364581"/>
        </p:xfrm>
        <a:graphic>
          <a:graphicData uri="http://schemas.openxmlformats.org/presentationml/2006/ole">
            <p:oleObj spid="_x0000_s2127" r:id="rId4" imgW="5791230" imgH="4991190" progId="Excel.Sheet.8">
              <p:embed/>
            </p:oleObj>
          </a:graphicData>
        </a:graphic>
      </p:graphicFrame>
      <p:pic>
        <p:nvPicPr>
          <p:cNvPr id="2054" name="Picture 28" descr="MC90038312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1" y="2514600"/>
            <a:ext cx="4492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9" descr="MC900391412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1" y="3543300"/>
            <a:ext cx="511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Text Box 38"/>
          <p:cNvSpPr txBox="1">
            <a:spLocks noChangeArrowheads="1"/>
          </p:cNvSpPr>
          <p:nvPr/>
        </p:nvSpPr>
        <p:spPr bwMode="auto">
          <a:xfrm>
            <a:off x="7467600" y="2971800"/>
            <a:ext cx="11430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100" b="1">
                <a:solidFill>
                  <a:srgbClr val="000000"/>
                </a:solidFill>
                <a:latin typeface="Times New Roman" pitchFamily="18" charset="0"/>
              </a:rPr>
              <a:t>Налог на доходы физ. лиц</a:t>
            </a:r>
          </a:p>
        </p:txBody>
      </p:sp>
      <p:sp>
        <p:nvSpPr>
          <p:cNvPr id="2058" name="Text Box 42"/>
          <p:cNvSpPr txBox="1">
            <a:spLocks noChangeArrowheads="1"/>
          </p:cNvSpPr>
          <p:nvPr/>
        </p:nvSpPr>
        <p:spPr bwMode="auto">
          <a:xfrm>
            <a:off x="7391400" y="3600450"/>
            <a:ext cx="1752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100" b="1">
                <a:solidFill>
                  <a:srgbClr val="000000"/>
                </a:solidFill>
                <a:latin typeface="Times New Roman" pitchFamily="18" charset="0"/>
              </a:rPr>
              <a:t>Налог на имущество физ. лиц</a:t>
            </a:r>
          </a:p>
        </p:txBody>
      </p:sp>
      <p:pic>
        <p:nvPicPr>
          <p:cNvPr id="2059" name="Picture 46" descr="MC900440409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302895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Text Box 48"/>
          <p:cNvSpPr txBox="1">
            <a:spLocks noChangeArrowheads="1"/>
          </p:cNvSpPr>
          <p:nvPr/>
        </p:nvSpPr>
        <p:spPr bwMode="auto">
          <a:xfrm>
            <a:off x="7391400" y="2628900"/>
            <a:ext cx="16002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100" b="1">
                <a:solidFill>
                  <a:srgbClr val="000000"/>
                </a:solidFill>
                <a:latin typeface="Times New Roman" pitchFamily="18" charset="0"/>
              </a:rPr>
              <a:t>Земельный налог</a:t>
            </a:r>
          </a:p>
        </p:txBody>
      </p:sp>
      <p:sp>
        <p:nvSpPr>
          <p:cNvPr id="2062" name="Text Box 55"/>
          <p:cNvSpPr txBox="1">
            <a:spLocks noChangeArrowheads="1"/>
          </p:cNvSpPr>
          <p:nvPr/>
        </p:nvSpPr>
        <p:spPr bwMode="auto">
          <a:xfrm>
            <a:off x="6858000" y="2057400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>
                <a:solidFill>
                  <a:srgbClr val="000000"/>
                </a:solidFill>
                <a:latin typeface="Times" pitchFamily="18" charset="0"/>
              </a:rPr>
              <a:t>Налоги, уплаченные </a:t>
            </a:r>
            <a:r>
              <a:rPr lang="ru-RU" sz="1200" b="1" dirty="0" smtClean="0">
                <a:solidFill>
                  <a:srgbClr val="000000"/>
                </a:solidFill>
                <a:latin typeface="Times" pitchFamily="18" charset="0"/>
              </a:rPr>
              <a:t>жителями:</a:t>
            </a:r>
            <a:endParaRPr lang="ru-RU" sz="1200" b="1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063" name="Text Box 56"/>
          <p:cNvSpPr txBox="1">
            <a:spLocks noChangeArrowheads="1"/>
          </p:cNvSpPr>
          <p:nvPr/>
        </p:nvSpPr>
        <p:spPr bwMode="auto">
          <a:xfrm>
            <a:off x="1390650" y="685801"/>
            <a:ext cx="6019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Доходы от предусмотренных законодательством Российской Федерации о налогах и сборах федеральных налогов и сборов, нормативно-правовыми актами  представительного органа муниципального образования</a:t>
            </a:r>
          </a:p>
        </p:txBody>
      </p:sp>
      <p:graphicFrame>
        <p:nvGraphicFramePr>
          <p:cNvPr id="206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11957052"/>
              </p:ext>
            </p:extLst>
          </p:nvPr>
        </p:nvGraphicFramePr>
        <p:xfrm>
          <a:off x="0" y="757237"/>
          <a:ext cx="5791200" cy="3743325"/>
        </p:xfrm>
        <a:graphic>
          <a:graphicData uri="http://schemas.openxmlformats.org/presentationml/2006/ole">
            <p:oleObj spid="_x0000_s2128" r:id="rId8" imgW="5791230" imgH="4991190" progId="Excel.Sheet.8">
              <p:embed/>
            </p:oleObj>
          </a:graphicData>
        </a:graphic>
      </p:graphicFrame>
      <p:graphicFrame>
        <p:nvGraphicFramePr>
          <p:cNvPr id="1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24884109"/>
              </p:ext>
            </p:extLst>
          </p:nvPr>
        </p:nvGraphicFramePr>
        <p:xfrm>
          <a:off x="457200" y="1314450"/>
          <a:ext cx="5943600" cy="346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2108" name="Picture 60" descr="https://nalog-expert.com/wp-content/uploads/2017/10/Kak-rasschitat-nalog-s-prodazhi-kvartiry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34200" y="1143000"/>
            <a:ext cx="1718796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38" name="Rectangle 1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Финансовая помощь муниципальному образованию </a:t>
            </a:r>
            <a:b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поселок </a:t>
            </a:r>
            <a:r>
              <a:rPr lang="ru-RU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Иванищи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(сельское поселение) в 2021 году</a:t>
            </a:r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88237851"/>
              </p:ext>
            </p:extLst>
          </p:nvPr>
        </p:nvGraphicFramePr>
        <p:xfrm>
          <a:off x="457200" y="742950"/>
          <a:ext cx="8997470" cy="4000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5" name="Rectangle 7"/>
          <p:cNvSpPr>
            <a:spLocks noGrp="1"/>
          </p:cNvSpPr>
          <p:nvPr>
            <p:ph type="title"/>
          </p:nvPr>
        </p:nvSpPr>
        <p:spPr bwMode="auto">
          <a:xfrm>
            <a:off x="457200" y="114300"/>
            <a:ext cx="8229600" cy="51435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2000" b="1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          Удельный вес в общей сумме исполнения расходов бюджета за 2021 год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21053574"/>
              </p:ext>
            </p:extLst>
          </p:nvPr>
        </p:nvGraphicFramePr>
        <p:xfrm>
          <a:off x="304800" y="721051"/>
          <a:ext cx="8305800" cy="4250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0" y="-73097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исполнения расходов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78741113"/>
              </p:ext>
            </p:extLst>
          </p:nvPr>
        </p:nvGraphicFramePr>
        <p:xfrm>
          <a:off x="1066801" y="285750"/>
          <a:ext cx="7619998" cy="4403607"/>
        </p:xfrm>
        <a:graphic>
          <a:graphicData uri="http://schemas.openxmlformats.org/drawingml/2006/table">
            <a:tbl>
              <a:tblPr/>
              <a:tblGrid>
                <a:gridCol w="3886199"/>
                <a:gridCol w="1219200"/>
                <a:gridCol w="1200807"/>
                <a:gridCol w="1313792"/>
              </a:tblGrid>
              <a:tr h="13743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 статьи доходов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2021 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год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8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утверждено</a:t>
                      </a:r>
                    </a:p>
                    <a:p>
                      <a:pPr marL="246380" indent="-24638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тыс. рублей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исполнено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тыс. рублей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% исполнения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тыс. рублей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ОБЩЕГОСУДАРСТВЕННЫЕ ВОПРОСЫ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5111,9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5111,7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9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администраций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2042,8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2042,7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Проведение выборов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3069,1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3069,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9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НАЦИОНАЛЬНАЯ ОБОРОНА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236,4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236,4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7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236,4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236,4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8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НАЦИОНАЛЬНАЯ БЕЗОПАСНОСТЬ И ПРАВОХРАНИТЕЛЬНАЯ ДЕЯТЕЛЬНОСТЬ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222,5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222,5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5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222,5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222,5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5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НАЦИОНАЛЬНАЯ ЭКОНОМИКА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2537,8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2537,8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2537,8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2537,8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ЖИЛИЩНО-КОММУНАЛЬНОЕ ХОЗЯЙСТВО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4662,7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4641,5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99,5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9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Жилищное хозяйство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535,0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534,9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Коммунальное хозяйство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8,7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8,7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Благоустройство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4119,0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4097,9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КУЛЬТУРА, КИНЕМАТОГРАФИЯ 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4204,8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3726,9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90,5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6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Культура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3261,1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2783,2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85,3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4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Другие</a:t>
                      </a:r>
                      <a:r>
                        <a:rPr lang="ru-RU" sz="900" baseline="0" dirty="0" smtClean="0">
                          <a:effectLst/>
                          <a:latin typeface="Times New Roman"/>
                          <a:ea typeface="Times New Roman"/>
                        </a:rPr>
                        <a:t> вопросы в области культуры, кинематографии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943,7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943,7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3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СОЦИАЛЬНАЯ ПОЛИТИКА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72,0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72,0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3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Пенсионное обеспечение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72,0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72,0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3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ФИЗИЧЕСКАЯ КУЛЬТУРА И СПОРТ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1369,3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1369,3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4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Физическая культура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1369,3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1369,3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ИТОГО: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18417,4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17918,1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97,3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/>
          </p:cNvSpPr>
          <p:nvPr>
            <p:ph type="title"/>
          </p:nvPr>
        </p:nvSpPr>
        <p:spPr bwMode="auto">
          <a:xfrm>
            <a:off x="457200" y="114300"/>
            <a:ext cx="8229600" cy="5715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                 </a:t>
            </a:r>
            <a:r>
              <a:rPr lang="ru-RU" sz="2400" b="1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xfrm>
            <a:off x="2209800" y="742950"/>
            <a:ext cx="6629400" cy="371475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</a:rPr>
              <a:t>           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   </a:t>
            </a:r>
            <a:r>
              <a:rPr lang="ru-RU" sz="2000" b="1" i="1" dirty="0" smtClean="0">
                <a:latin typeface="Times New Roman" pitchFamily="18" charset="0"/>
              </a:rPr>
              <a:t>За 2021 год расходы на общегосударственные вопросы составили 5111,7 тыс.рублей, или 100 % от плановых назначений. </a:t>
            </a:r>
          </a:p>
          <a:p>
            <a:pPr algn="just">
              <a:lnSpc>
                <a:spcPct val="80000"/>
              </a:lnSpc>
            </a:pPr>
            <a:r>
              <a:rPr lang="ru-RU" sz="2000" b="1" i="1" dirty="0" smtClean="0">
                <a:latin typeface="Times New Roman" pitchFamily="18" charset="0"/>
              </a:rPr>
              <a:t>Основная доля расходов направлена на содержание органов местного самоуправления, на функционирования отдела по работе с населением, организационно-правовым, земельным и социальным вопросам, а именно: расходы направлены  на оплату труда работников органов местного самоуправления с учётом начислений на выплаты по оплате труда , на оплату работ, услуг, на увеличение стоимости материальных запасов, оплату коммунальных услуг, услуг связи . </a:t>
            </a:r>
          </a:p>
          <a:p>
            <a:pPr algn="just">
              <a:lnSpc>
                <a:spcPct val="80000"/>
              </a:lnSpc>
            </a:pPr>
            <a:r>
              <a:rPr lang="ru-RU" sz="2000" b="1" i="1" dirty="0" smtClean="0">
                <a:latin typeface="Times New Roman" pitchFamily="18" charset="0"/>
              </a:rPr>
              <a:t>Расходы  по заключенным соглашениям по передаче части своих полномочий по распоряжению имуществом</a:t>
            </a:r>
          </a:p>
          <a:p>
            <a:pPr algn="just">
              <a:lnSpc>
                <a:spcPct val="80000"/>
              </a:lnSpc>
            </a:pPr>
            <a:r>
              <a:rPr lang="ru-RU" sz="2000" b="1" i="1" dirty="0" smtClean="0">
                <a:latin typeface="Times New Roman" pitchFamily="18" charset="0"/>
              </a:rPr>
              <a:t>Публикация НПА </a:t>
            </a:r>
          </a:p>
          <a:p>
            <a:pPr algn="just">
              <a:lnSpc>
                <a:spcPct val="80000"/>
              </a:lnSpc>
            </a:pPr>
            <a:endParaRPr lang="ru-RU" sz="2000" b="1" i="1" dirty="0">
              <a:latin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000" b="1" i="1" dirty="0" smtClean="0">
                <a:latin typeface="Times New Roman" pitchFamily="18" charset="0"/>
              </a:rPr>
              <a:t>Норматив на содержание органа местного  самоуправления, утвержденный постановлением администрации муниципального района  соблюден.</a:t>
            </a:r>
          </a:p>
          <a:p>
            <a:pPr algn="just">
              <a:lnSpc>
                <a:spcPct val="80000"/>
              </a:lnSpc>
              <a:buNone/>
            </a:pPr>
            <a:endParaRPr lang="ru-RU" sz="2000" b="1" i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ru-RU" sz="28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28650"/>
            <a:ext cx="20574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/>
          </p:cNvSpPr>
          <p:nvPr>
            <p:ph type="title"/>
          </p:nvPr>
        </p:nvSpPr>
        <p:spPr bwMode="auto">
          <a:xfrm>
            <a:off x="2743200" y="228600"/>
            <a:ext cx="6019800" cy="2286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400" b="1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</a:rPr>
              <a:t>Национальная</a:t>
            </a:r>
            <a:r>
              <a:rPr lang="ru-RU" sz="2000" b="1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</a:rPr>
              <a:t> </a:t>
            </a:r>
            <a:r>
              <a:rPr lang="ru-RU" sz="2400" b="1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</a:rPr>
              <a:t>оборона</a:t>
            </a: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2590800" y="628650"/>
            <a:ext cx="6248400" cy="417195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80000"/>
              </a:lnSpc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</a:rPr>
              <a:t>           </a:t>
            </a:r>
            <a:r>
              <a:rPr lang="ru-RU" sz="2000" b="1" i="1" dirty="0" smtClean="0">
                <a:latin typeface="Times New Roman" pitchFamily="18" charset="0"/>
              </a:rPr>
              <a:t>Расходные обязательства по обеспечению финансирования расходов на осуществление воинского учета на территориях, на которых отсутствуют военные комиссариаты,  определяются  Федеральным законом от 28.03.1998 N 53-ФЗ (ред. от 21.12.2009) "О воинской обязанности и военной службе" (в ред. от 11.03.2010 № 28-ФЗ).  К переданным отдельным государственным полномочиям отнесены вопросы по осуществлению первичного воинского учета граждан, проживающих или пребывающих на территории МО поселок </a:t>
            </a:r>
            <a:r>
              <a:rPr lang="ru-RU" sz="2000" b="1" i="1" dirty="0" err="1" smtClean="0">
                <a:latin typeface="Times New Roman" pitchFamily="18" charset="0"/>
              </a:rPr>
              <a:t>Иванищи</a:t>
            </a:r>
            <a:r>
              <a:rPr lang="ru-RU" sz="2000" b="1" i="1" dirty="0" smtClean="0">
                <a:latin typeface="Times New Roman" pitchFamily="18" charset="0"/>
              </a:rPr>
              <a:t> (сельское поселение)</a:t>
            </a:r>
          </a:p>
          <a:p>
            <a:pPr algn="just">
              <a:lnSpc>
                <a:spcPct val="80000"/>
              </a:lnSpc>
            </a:pPr>
            <a:r>
              <a:rPr lang="ru-RU" sz="2000" b="1" i="1" dirty="0" smtClean="0">
                <a:latin typeface="Times New Roman" pitchFamily="18" charset="0"/>
              </a:rPr>
              <a:t>       За 2021 год произведены расходы на текущее содержание военно-учетного работника, осуществляющего воинский учет на территории муниципального образования в сумме 236,4 тыс.рублей что составило 100% к плановым назначениям. Расходы произведены в пределах принятых бюджетных обязательств и направлены на выполнение федеральных полномочий по осуществлению первичного воинского учета на территориях, где отсутствуют военные комиссариаты.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71500"/>
            <a:ext cx="2286000" cy="223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/>
          </p:cNvSpPr>
          <p:nvPr>
            <p:ph type="title"/>
          </p:nvPr>
        </p:nvSpPr>
        <p:spPr bwMode="auto">
          <a:xfrm>
            <a:off x="228600" y="114300"/>
            <a:ext cx="8915400" cy="4572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000" b="1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Национальная безопасность и правоохранительная деятельность</a:t>
            </a:r>
            <a:r>
              <a:rPr lang="ru-RU" sz="380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>
          <a:xfrm>
            <a:off x="2743200" y="571501"/>
            <a:ext cx="6172200" cy="4210049"/>
          </a:xfrm>
        </p:spPr>
        <p:txBody>
          <a:bodyPr/>
          <a:lstStyle/>
          <a:p>
            <a:pPr marL="82296" indent="0" algn="just">
              <a:lnSpc>
                <a:spcPct val="80000"/>
              </a:lnSpc>
              <a:buNone/>
            </a:pP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2000" b="1" i="1" dirty="0" smtClean="0">
                <a:latin typeface="Times New Roman" pitchFamily="18" charset="0"/>
              </a:rPr>
              <a:t>Расходные обязательства в сфере национальной безопасности и правоохранительной деятельности  определяются Федеральным закон от 06.10.2003 года № 131-ФЗ «Об общих принципах организации местного самоуправления в Российской Федерации».</a:t>
            </a:r>
          </a:p>
          <a:p>
            <a:pPr algn="just">
              <a:lnSpc>
                <a:spcPct val="80000"/>
              </a:lnSpc>
            </a:pPr>
            <a:r>
              <a:rPr lang="ru-RU" sz="2000" b="1" i="1" dirty="0" smtClean="0">
                <a:latin typeface="Times New Roman" pitchFamily="18" charset="0"/>
              </a:rPr>
              <a:t>Расходы на национальную безопасность и правоохранительную деятельность в 2021 году составили 222,5 тыс.рублей или 100,0% от плановых назначений. Расходы направлены на выполнение противопожарных  мероприятий.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24955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/>
          </p:cNvSpPr>
          <p:nvPr>
            <p:ph type="title"/>
          </p:nvPr>
        </p:nvSpPr>
        <p:spPr bwMode="auto">
          <a:xfrm>
            <a:off x="457200" y="171450"/>
            <a:ext cx="8229600" cy="40005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400" b="1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</a:rPr>
              <a:t>Национальная экономика</a:t>
            </a:r>
            <a:endParaRPr lang="ru-RU" sz="380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1828800" y="628650"/>
            <a:ext cx="7010400" cy="4381500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400" dirty="0" smtClean="0"/>
              <a:t>	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2000" b="1" i="1" dirty="0" smtClean="0">
                <a:latin typeface="Times New Roman" pitchFamily="18" charset="0"/>
              </a:rPr>
              <a:t>Расходы на национальную экономику за 2021 год   составили 2537,8 тыс. рублей, или 100,0 % от плановых назначений.</a:t>
            </a:r>
          </a:p>
          <a:p>
            <a:pPr marL="365125" indent="-11113"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i="1" dirty="0" smtClean="0">
                <a:latin typeface="Times New Roman" pitchFamily="18" charset="0"/>
              </a:rPr>
              <a:t>Средства направлены на содержание и текущий ремонт автомобильных дорог местного значения</a:t>
            </a:r>
            <a:endParaRPr lang="ru-RU" sz="2000" b="1" i="1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</a:rPr>
              <a:t>       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endParaRPr lang="ru-RU" sz="2000" b="1" i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endParaRPr lang="ru-RU" sz="2000" b="1" i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endParaRPr lang="ru-RU" sz="2000" b="1" i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3614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2286000" cy="974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324" name="Picture 4" descr="https://static.expres.online/storage/2018/12/18/image/rost-ekonomika-rubl-rossiy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057400"/>
            <a:ext cx="5334000" cy="2769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/>
          </p:cNvSpPr>
          <p:nvPr>
            <p:ph type="title"/>
          </p:nvPr>
        </p:nvSpPr>
        <p:spPr bwMode="auto">
          <a:xfrm>
            <a:off x="381000" y="114300"/>
            <a:ext cx="8229600" cy="3429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800" b="1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</a:rPr>
              <a:t>Жилищно-коммунальное хозяйство</a:t>
            </a:r>
            <a:r>
              <a:rPr lang="ru-RU" sz="380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xfrm>
            <a:off x="990600" y="1543050"/>
            <a:ext cx="8001000" cy="3467100"/>
          </a:xfrm>
        </p:spPr>
        <p:txBody>
          <a:bodyPr>
            <a:normAutofit/>
          </a:bodyPr>
          <a:lstStyle/>
          <a:p>
            <a:pPr marL="82296" indent="0">
              <a:lnSpc>
                <a:spcPct val="80000"/>
              </a:lnSpc>
              <a:buNone/>
            </a:pP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</a:rPr>
              <a:t>   </a:t>
            </a:r>
            <a:r>
              <a:rPr lang="ru-RU" sz="11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1100" b="1" i="1" dirty="0" smtClean="0">
                <a:latin typeface="Times New Roman" pitchFamily="18" charset="0"/>
              </a:rPr>
              <a:t>-  уплата ежемесячных взносов в фонд капитального ремонта многоквартирных домов – 35,5  тыс. рублей;</a:t>
            </a:r>
          </a:p>
          <a:p>
            <a:pPr marL="82296" indent="0">
              <a:lnSpc>
                <a:spcPct val="80000"/>
              </a:lnSpc>
              <a:buNone/>
            </a:pPr>
            <a:r>
              <a:rPr lang="ru-RU" sz="1100" b="1" i="1" dirty="0">
                <a:latin typeface="Times New Roman" pitchFamily="18" charset="0"/>
              </a:rPr>
              <a:t> </a:t>
            </a:r>
            <a:r>
              <a:rPr lang="ru-RU" sz="1100" b="1" i="1" dirty="0" smtClean="0">
                <a:latin typeface="Times New Roman" pitchFamily="18" charset="0"/>
              </a:rPr>
              <a:t>       - текущий ремонт муниципальных квартир – 142,0 тыс. рублей;</a:t>
            </a:r>
          </a:p>
          <a:p>
            <a:pPr marL="82296" indent="0">
              <a:lnSpc>
                <a:spcPct val="80000"/>
              </a:lnSpc>
              <a:buNone/>
            </a:pPr>
            <a:r>
              <a:rPr lang="ru-RU" sz="1100" b="1" i="1" dirty="0">
                <a:latin typeface="Times New Roman" pitchFamily="18" charset="0"/>
              </a:rPr>
              <a:t> </a:t>
            </a:r>
            <a:r>
              <a:rPr lang="ru-RU" sz="1100" b="1" i="1" dirty="0" smtClean="0">
                <a:latin typeface="Times New Roman" pitchFamily="18" charset="0"/>
              </a:rPr>
              <a:t>       - приобретение земельного участка с квартирой – 350,0 тыс. рублей;</a:t>
            </a:r>
          </a:p>
          <a:p>
            <a:pPr>
              <a:lnSpc>
                <a:spcPct val="80000"/>
              </a:lnSpc>
            </a:pPr>
            <a:r>
              <a:rPr lang="ru-RU" sz="1100" b="1" i="1" dirty="0" smtClean="0">
                <a:latin typeface="Times New Roman" pitchFamily="18" charset="0"/>
              </a:rPr>
              <a:t>- налог на имущество (котельная п. </a:t>
            </a:r>
            <a:r>
              <a:rPr lang="ru-RU" sz="1100" b="1" i="1" dirty="0" err="1" smtClean="0">
                <a:latin typeface="Times New Roman" pitchFamily="18" charset="0"/>
              </a:rPr>
              <a:t>Иванищи</a:t>
            </a:r>
            <a:r>
              <a:rPr lang="ru-RU" sz="1100" b="1" i="1" dirty="0" smtClean="0">
                <a:latin typeface="Times New Roman" pitchFamily="18" charset="0"/>
              </a:rPr>
              <a:t>) – 8,7 тыс. рублей</a:t>
            </a:r>
          </a:p>
          <a:p>
            <a:pPr>
              <a:lnSpc>
                <a:spcPct val="80000"/>
              </a:lnSpc>
            </a:pPr>
            <a:r>
              <a:rPr lang="ru-RU" sz="1100" b="1" i="1" dirty="0" smtClean="0">
                <a:latin typeface="Times New Roman" pitchFamily="18" charset="0"/>
              </a:rPr>
              <a:t>- благоустройство территории МО поселок </a:t>
            </a:r>
            <a:r>
              <a:rPr lang="ru-RU" sz="1100" b="1" i="1" dirty="0" err="1" smtClean="0">
                <a:latin typeface="Times New Roman" pitchFamily="18" charset="0"/>
              </a:rPr>
              <a:t>Иванищи</a:t>
            </a:r>
            <a:r>
              <a:rPr lang="ru-RU" sz="1100" b="1" i="1" dirty="0" smtClean="0">
                <a:latin typeface="Times New Roman" pitchFamily="18" charset="0"/>
              </a:rPr>
              <a:t> (сельское поселение – 4097,9 тыс. рублей, из них:</a:t>
            </a:r>
          </a:p>
          <a:p>
            <a:pPr marL="0" indent="354013">
              <a:lnSpc>
                <a:spcPct val="80000"/>
              </a:lnSpc>
              <a:buNone/>
            </a:pPr>
            <a:r>
              <a:rPr lang="ru-RU" sz="1100" b="1" i="1" dirty="0" smtClean="0">
                <a:latin typeface="Times New Roman" pitchFamily="18" charset="0"/>
              </a:rPr>
              <a:t> *  </a:t>
            </a:r>
            <a:r>
              <a:rPr lang="ru-RU" sz="1100" b="1" i="1" dirty="0">
                <a:latin typeface="Times New Roman" pitchFamily="18" charset="0"/>
              </a:rPr>
              <a:t>у</a:t>
            </a:r>
            <a:r>
              <a:rPr lang="ru-RU" sz="1100" b="1" i="1" dirty="0" smtClean="0">
                <a:latin typeface="Times New Roman" pitchFamily="18" charset="0"/>
              </a:rPr>
              <a:t>личное освещение – 664,3 тыс. рублей;</a:t>
            </a:r>
          </a:p>
          <a:p>
            <a:pPr marL="0" indent="354013">
              <a:lnSpc>
                <a:spcPct val="80000"/>
              </a:lnSpc>
              <a:buNone/>
            </a:pPr>
            <a:r>
              <a:rPr lang="ru-RU" sz="1100" b="1" i="1" dirty="0" smtClean="0">
                <a:latin typeface="Times New Roman" pitchFamily="18" charset="0"/>
              </a:rPr>
              <a:t>*  организация и содержание мест захоронения – 244,7 тыс. рублей;</a:t>
            </a:r>
          </a:p>
          <a:p>
            <a:pPr marL="0" indent="354013">
              <a:lnSpc>
                <a:spcPct val="80000"/>
              </a:lnSpc>
              <a:buNone/>
            </a:pPr>
            <a:r>
              <a:rPr lang="ru-RU" sz="1100" b="1" i="1" dirty="0" smtClean="0">
                <a:latin typeface="Times New Roman" pitchFamily="18" charset="0"/>
              </a:rPr>
              <a:t> *  прочие мероприятия по благоустройству территории –  2818,2 тыс. рублей, в том числе: </a:t>
            </a:r>
          </a:p>
          <a:p>
            <a:pPr marL="0" indent="354013">
              <a:lnSpc>
                <a:spcPct val="80000"/>
              </a:lnSpc>
              <a:buNone/>
            </a:pPr>
            <a:r>
              <a:rPr lang="ru-RU" sz="1100" b="1" i="1" dirty="0" smtClean="0">
                <a:latin typeface="Times New Roman" pitchFamily="18" charset="0"/>
              </a:rPr>
              <a:t>- </a:t>
            </a:r>
            <a:r>
              <a:rPr lang="ru-RU" sz="1100" b="1" i="1" dirty="0" err="1" smtClean="0">
                <a:latin typeface="Times New Roman" pitchFamily="18" charset="0"/>
              </a:rPr>
              <a:t>окашивание</a:t>
            </a:r>
            <a:r>
              <a:rPr lang="ru-RU" sz="1100" b="1" i="1" dirty="0" smtClean="0">
                <a:latin typeface="Times New Roman" pitchFamily="18" charset="0"/>
              </a:rPr>
              <a:t> травы – 136,1 тыс. рублей;</a:t>
            </a:r>
          </a:p>
          <a:p>
            <a:pPr marL="0" indent="354013">
              <a:lnSpc>
                <a:spcPct val="80000"/>
              </a:lnSpc>
              <a:buNone/>
            </a:pPr>
            <a:r>
              <a:rPr lang="ru-RU" sz="1100" i="1" dirty="0" smtClean="0">
                <a:latin typeface="Times New Roman" pitchFamily="18" charset="0"/>
              </a:rPr>
              <a:t>- </a:t>
            </a:r>
            <a:r>
              <a:rPr lang="ru-RU" sz="1100" b="1" i="1" dirty="0" smtClean="0">
                <a:latin typeface="Times New Roman" pitchFamily="18" charset="0"/>
              </a:rPr>
              <a:t>видеонаблюдение детской площадки – 1,1 тыс. рублей;</a:t>
            </a:r>
          </a:p>
          <a:p>
            <a:pPr marL="0" indent="354013">
              <a:lnSpc>
                <a:spcPct val="80000"/>
              </a:lnSpc>
              <a:buNone/>
            </a:pPr>
            <a:r>
              <a:rPr lang="ru-RU" sz="1100" b="1" i="1" dirty="0" smtClean="0">
                <a:latin typeface="Times New Roman" pitchFamily="18" charset="0"/>
              </a:rPr>
              <a:t>- земельный налог и налог на имущество – 46,6 тыс. рублей;</a:t>
            </a:r>
          </a:p>
          <a:p>
            <a:pPr marL="0" indent="354013">
              <a:lnSpc>
                <a:spcPct val="80000"/>
              </a:lnSpc>
              <a:buNone/>
            </a:pPr>
            <a:r>
              <a:rPr lang="ru-RU" sz="1100" b="1" i="1" dirty="0" smtClean="0">
                <a:latin typeface="Times New Roman" pitchFamily="18" charset="0"/>
              </a:rPr>
              <a:t>- спиливание деревьев, вырубка кустарников – 588,8 тыс. рублей;</a:t>
            </a:r>
          </a:p>
          <a:p>
            <a:pPr marL="0" indent="354013">
              <a:lnSpc>
                <a:spcPct val="80000"/>
              </a:lnSpc>
              <a:buNone/>
            </a:pPr>
            <a:r>
              <a:rPr lang="ru-RU" sz="1100" b="1" i="1" dirty="0" smtClean="0">
                <a:latin typeface="Times New Roman" pitchFamily="18" charset="0"/>
              </a:rPr>
              <a:t>- приобретение детских площадок (3 шт.) – 408,0 тыс. рублей;        - ремонт колодца ул. Южная– 52,7 тыс. рублей;</a:t>
            </a:r>
          </a:p>
          <a:p>
            <a:pPr marL="0" indent="354013">
              <a:lnSpc>
                <a:spcPct val="80000"/>
              </a:lnSpc>
              <a:buNone/>
            </a:pPr>
            <a:r>
              <a:rPr lang="ru-RU" sz="1100" b="1" i="1" dirty="0" smtClean="0">
                <a:latin typeface="Times New Roman" pitchFamily="18" charset="0"/>
              </a:rPr>
              <a:t>- копка, чистка дренажных канав – 932,8 тыс. рублей;        - ремонт пешеходного моста через реку– 77,1 тыс. рублей;</a:t>
            </a:r>
          </a:p>
          <a:p>
            <a:pPr marL="0" indent="354013">
              <a:lnSpc>
                <a:spcPct val="80000"/>
              </a:lnSpc>
              <a:buNone/>
            </a:pPr>
            <a:r>
              <a:rPr lang="ru-RU" sz="1100" b="1" i="1" dirty="0" smtClean="0">
                <a:latin typeface="Times New Roman" pitchFamily="18" charset="0"/>
              </a:rPr>
              <a:t>* изготовление и установка контейнерных площадок с устройством основания – 370,7 тыс. рублей</a:t>
            </a:r>
          </a:p>
        </p:txBody>
      </p:sp>
      <p:sp>
        <p:nvSpPr>
          <p:cNvPr id="20485" name="Rectangle 6"/>
          <p:cNvSpPr>
            <a:spLocks/>
          </p:cNvSpPr>
          <p:nvPr/>
        </p:nvSpPr>
        <p:spPr bwMode="auto">
          <a:xfrm>
            <a:off x="1676400" y="528638"/>
            <a:ext cx="7162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l" eaLnBrk="0" hangingPunct="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                 </a:t>
            </a:r>
            <a:r>
              <a:rPr lang="ru-RU" b="1" i="1" dirty="0">
                <a:latin typeface="Times New Roman" pitchFamily="18" charset="0"/>
              </a:rPr>
              <a:t>Плановые назначения по ЖКХ </a:t>
            </a:r>
            <a:r>
              <a:rPr lang="ru-RU" b="1" i="1" dirty="0" smtClean="0">
                <a:latin typeface="Times New Roman" pitchFamily="18" charset="0"/>
              </a:rPr>
              <a:t>составили 4662,7 тыс.рублей</a:t>
            </a:r>
            <a:r>
              <a:rPr lang="ru-RU" b="1" i="1" dirty="0">
                <a:latin typeface="Times New Roman" pitchFamily="18" charset="0"/>
              </a:rPr>
              <a:t>. Исполнение за </a:t>
            </a:r>
            <a:r>
              <a:rPr lang="ru-RU" b="1" i="1" dirty="0" smtClean="0">
                <a:latin typeface="Times New Roman" pitchFamily="18" charset="0"/>
              </a:rPr>
              <a:t>2021 </a:t>
            </a:r>
            <a:r>
              <a:rPr lang="ru-RU" b="1" i="1" dirty="0">
                <a:latin typeface="Times New Roman" pitchFamily="18" charset="0"/>
              </a:rPr>
              <a:t>год составило </a:t>
            </a:r>
            <a:r>
              <a:rPr lang="ru-RU" b="1" i="1" dirty="0" smtClean="0">
                <a:latin typeface="Times New Roman" pitchFamily="18" charset="0"/>
              </a:rPr>
              <a:t>4641,5 тыс</a:t>
            </a:r>
            <a:r>
              <a:rPr lang="ru-RU" b="1" i="1" dirty="0">
                <a:latin typeface="Times New Roman" pitchFamily="18" charset="0"/>
              </a:rPr>
              <a:t>. рублей или </a:t>
            </a:r>
            <a:r>
              <a:rPr lang="ru-RU" b="1" i="1" dirty="0" smtClean="0">
                <a:latin typeface="Times New Roman" pitchFamily="18" charset="0"/>
              </a:rPr>
              <a:t>99,5% </a:t>
            </a:r>
            <a:r>
              <a:rPr lang="ru-RU" b="1" i="1" dirty="0">
                <a:latin typeface="Times New Roman" pitchFamily="18" charset="0"/>
              </a:rPr>
              <a:t>к уточнённым годовым назначениям, в том числе</a:t>
            </a:r>
            <a:r>
              <a:rPr lang="ru-RU" b="1" i="1" dirty="0" smtClean="0">
                <a:latin typeface="Times New Roman" pitchFamily="18" charset="0"/>
              </a:rPr>
              <a:t>:</a:t>
            </a:r>
            <a:endParaRPr lang="ru-RU" b="1" i="1" dirty="0">
              <a:latin typeface="Times New Roman" pitchFamily="18" charset="0"/>
            </a:endParaRPr>
          </a:p>
        </p:txBody>
      </p:sp>
      <p:pic>
        <p:nvPicPr>
          <p:cNvPr id="55298" name="Picture 2" descr="http://www.gornoaltaysk.ru/upload/resize_cache/iblock/6e5/320_240_2/6e567b4ce2fb568decb320d49d83e6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16" y="313742"/>
            <a:ext cx="1752600" cy="985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/>
          </p:cNvSpPr>
          <p:nvPr>
            <p:ph type="title"/>
          </p:nvPr>
        </p:nvSpPr>
        <p:spPr bwMode="auto">
          <a:xfrm>
            <a:off x="457200" y="114300"/>
            <a:ext cx="8229600" cy="681038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3400" b="1" i="1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sz="half" idx="2"/>
          </p:nvPr>
        </p:nvSpPr>
        <p:spPr>
          <a:xfrm>
            <a:off x="685800" y="844153"/>
            <a:ext cx="8305800" cy="4127897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1500" dirty="0" smtClean="0">
                <a:latin typeface="Times New Roman" pitchFamily="18" charset="0"/>
              </a:rPr>
              <a:t>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развитие культуры и кинематографии расходы запланированы в сумме 4204,8 тыс.рублей. Исполнение за 2021 год в сумме 3726,9 тыс.рублей составило 88,6% от плановых назначений. Наибольшую долю средств составили расходы, запланированные на  предоставление субсидии на оказание государственных (муниципальных) услуг  в рамках муниципальной программы «Сохранение и развитие культуры», сумма средств составила 2756,9 тыс. рублей. </a:t>
            </a:r>
          </a:p>
          <a:p>
            <a:pPr marL="365125" indent="-11113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субсидии на выполнение муниципального задания в сумме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2756,9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рублей;  </a:t>
            </a:r>
          </a:p>
          <a:p>
            <a:pPr marL="365125" indent="-11113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 приносящей доход деятельности в сумме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105,6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endParaRPr lang="ru-RU" sz="18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54273" name="Picture 1" descr="C:\Users\Denis\Desktop\комар победитель прогнал зловещего пау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800350"/>
            <a:ext cx="3810000" cy="214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851648" cy="1059582"/>
          </a:xfrm>
        </p:spPr>
        <p:txBody>
          <a:bodyPr/>
          <a:lstStyle/>
          <a:p>
            <a:pPr algn="l"/>
            <a:r>
              <a:rPr lang="ru-RU" sz="3600" dirty="0" smtClean="0"/>
              <a:t>Глоссарий: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951570"/>
            <a:ext cx="8784976" cy="4191930"/>
          </a:xfrm>
        </p:spPr>
        <p:txBody>
          <a:bodyPr>
            <a:normAutofit fontScale="47500" lnSpcReduction="20000"/>
          </a:bodyPr>
          <a:lstStyle/>
          <a:p>
            <a:pPr algn="just"/>
            <a:endParaRPr lang="ru-RU" sz="23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300" b="1" u="sng" dirty="0" smtClean="0">
                <a:solidFill>
                  <a:schemeClr val="accent1">
                    <a:lumMod val="50000"/>
                  </a:schemeClr>
                </a:solidFill>
              </a:rPr>
              <a:t>Бюджет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 - схема доходов и расходов определённого объекта (семьи, бизнеса, организации, государства и т. д.), устанавливаемая на определённый период времени, обычно на один год.</a:t>
            </a: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300" b="1" u="sng" dirty="0" smtClean="0">
                <a:solidFill>
                  <a:schemeClr val="accent1">
                    <a:lumMod val="50000"/>
                  </a:schemeClr>
                </a:solidFill>
              </a:rPr>
              <a:t>Местный бюджет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 (</a:t>
            </a:r>
            <a:r>
              <a:rPr lang="ru-RU" sz="2300" dirty="0" err="1" smtClean="0">
                <a:solidFill>
                  <a:schemeClr val="accent1">
                    <a:lumMod val="50000"/>
                  </a:schemeClr>
                </a:solidFill>
              </a:rPr>
              <a:t>бюджет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</a:t>
            </a:r>
          </a:p>
          <a:p>
            <a:pPr algn="just">
              <a:buFont typeface="Arial" pitchFamily="34" charset="0"/>
              <a:buChar char="•"/>
            </a:pP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300" b="1" u="sng" dirty="0" smtClean="0">
                <a:solidFill>
                  <a:schemeClr val="accent1">
                    <a:lumMod val="50000"/>
                  </a:schemeClr>
                </a:solidFill>
              </a:rPr>
              <a:t>Доходы местных бюджетов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 в соответствии с Бюджетным кодексом Российской Федерации в ред. Федерального закона от 20.08.2004 г. №120-ФЗ формируются за счет собственных доходов и доходов за счет отчислений от 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hlinkClick r:id="rId2" tooltip="Федеральные налоги"/>
              </a:rPr>
              <a:t>федеральных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 и 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hlinkClick r:id="rId3" tooltip="Региональные налоги"/>
              </a:rPr>
              <a:t>региональных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 регулирующих налогов и сборов.</a:t>
            </a:r>
          </a:p>
          <a:p>
            <a:pPr algn="just"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300" b="1" u="sng" dirty="0" smtClean="0">
                <a:solidFill>
                  <a:schemeClr val="accent1">
                    <a:lumMod val="50000"/>
                  </a:schemeClr>
                </a:solidFill>
              </a:rPr>
              <a:t>Обязательные расходы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 — </a:t>
            </a:r>
            <a:r>
              <a:rPr lang="ru-RU" sz="2300" dirty="0" err="1" smtClean="0">
                <a:solidFill>
                  <a:schemeClr val="accent1">
                    <a:lumMod val="50000"/>
                  </a:schemeClr>
                </a:solidFill>
              </a:rPr>
              <a:t>расходы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, связанные с финансированием выплат перед населением, в том числе по вмененным государственным полномочиям, а также закрепленные за муниципальным образованием федеральными и региональными законами.</a:t>
            </a:r>
          </a:p>
          <a:p>
            <a:pPr algn="just"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300" b="1" u="sng" dirty="0" smtClean="0">
                <a:solidFill>
                  <a:schemeClr val="accent1">
                    <a:lumMod val="50000"/>
                  </a:schemeClr>
                </a:solidFill>
              </a:rPr>
              <a:t>Дискреционные расходы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 — </a:t>
            </a:r>
            <a:r>
              <a:rPr lang="ru-RU" sz="2300" dirty="0" err="1" smtClean="0">
                <a:solidFill>
                  <a:schemeClr val="accent1">
                    <a:lumMod val="50000"/>
                  </a:schemeClr>
                </a:solidFill>
              </a:rPr>
              <a:t>расходы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 на содержание муниципального хозяйства, то есть расходы на развитие местной экономики, дорожного хозяйства, строительства, территории.</a:t>
            </a:r>
          </a:p>
          <a:p>
            <a:pPr algn="just"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300" b="1" u="sng" dirty="0" smtClean="0">
                <a:solidFill>
                  <a:schemeClr val="accent1">
                    <a:lumMod val="50000"/>
                  </a:schemeClr>
                </a:solidFill>
              </a:rPr>
              <a:t>Межбюджетные трансферты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 – совокупность отношений, возникающих в процессе перечисления средств из одного бюджета бюджетной системы РФ в другой.</a:t>
            </a:r>
          </a:p>
          <a:p>
            <a:pPr algn="just"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300" b="1" u="sng" dirty="0" smtClean="0">
                <a:solidFill>
                  <a:schemeClr val="accent1">
                    <a:lumMod val="50000"/>
                  </a:schemeClr>
                </a:solidFill>
              </a:rPr>
              <a:t>Дотация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 – межбюджетный трансферт, предоставляемый на безвозмездной и безвозвратной  основе без установления направлений и (или) условий их использования.</a:t>
            </a:r>
          </a:p>
          <a:p>
            <a:pPr algn="just"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300" b="1" u="sng" dirty="0" smtClean="0">
                <a:solidFill>
                  <a:schemeClr val="accent1">
                    <a:lumMod val="50000"/>
                  </a:schemeClr>
                </a:solidFill>
              </a:rPr>
              <a:t>Субвенция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 – межбюджетный трансферт, предоставляемый в целях финансового обеспечения расходных обязательств, переданных публично-правовым образованием – отправителем трансферта публично – правовому образованию – получателю трансферта.</a:t>
            </a:r>
          </a:p>
          <a:p>
            <a:pPr algn="just"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300" b="1" u="sng" dirty="0" smtClean="0">
                <a:solidFill>
                  <a:schemeClr val="accent1">
                    <a:lumMod val="50000"/>
                  </a:schemeClr>
                </a:solidFill>
              </a:rPr>
              <a:t>Субсидия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 - межбюджетный 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hlinkClick r:id="rId4" tooltip="Трансферт"/>
              </a:rPr>
              <a:t>трансферт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, предоставляемый в целях </a:t>
            </a:r>
            <a:r>
              <a:rPr lang="ru-RU" sz="2300" dirty="0" err="1" smtClean="0">
                <a:solidFill>
                  <a:schemeClr val="accent1">
                    <a:lumMod val="50000"/>
                  </a:schemeClr>
                </a:solidFill>
              </a:rPr>
              <a:t>софинансирования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 расходных обязательств нижестоящего бюджета.</a:t>
            </a:r>
          </a:p>
          <a:p>
            <a:pPr algn="just"/>
            <a:endParaRPr lang="ru-RU" sz="2300" dirty="0" smtClean="0"/>
          </a:p>
          <a:p>
            <a:pPr algn="just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60350" y="228600"/>
            <a:ext cx="8661400" cy="371832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b="1" i="1" dirty="0" smtClean="0">
                <a:solidFill>
                  <a:schemeClr val="accent2"/>
                </a:solidFill>
              </a:rPr>
              <a:t>      Культура и кинематография</a:t>
            </a:r>
            <a:endParaRPr lang="ru-RU" i="1" dirty="0" smtClean="0"/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1143000" y="742950"/>
            <a:ext cx="7750175" cy="388143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92075"/>
            <a:r>
              <a:rPr lang="ru-RU" sz="1600" b="1" dirty="0"/>
              <a:t>Финансовое обеспечение выполнения муниципального задания</a:t>
            </a:r>
          </a:p>
          <a:p>
            <a:pPr marL="92075"/>
            <a:r>
              <a:rPr lang="ru-RU" sz="1600" b="1" dirty="0" smtClean="0"/>
              <a:t>- расходы на обеспечение деятельности МБУК «ДК п. </a:t>
            </a:r>
            <a:r>
              <a:rPr lang="ru-RU" sz="1600" b="1" dirty="0" err="1" smtClean="0"/>
              <a:t>Иванищи</a:t>
            </a:r>
            <a:r>
              <a:rPr lang="ru-RU" sz="1600" b="1" dirty="0" smtClean="0"/>
              <a:t>»</a:t>
            </a:r>
          </a:p>
          <a:p>
            <a:pPr marL="92075"/>
            <a:r>
              <a:rPr lang="ru-RU" sz="1600" b="1" dirty="0"/>
              <a:t>с</a:t>
            </a:r>
            <a:r>
              <a:rPr lang="ru-RU" sz="1600" b="1" dirty="0" smtClean="0"/>
              <a:t>оставили 2756,9 тыс. рублей</a:t>
            </a:r>
            <a:endParaRPr lang="ru-RU" sz="1600" b="1" dirty="0"/>
          </a:p>
          <a:p>
            <a:pPr marL="92075"/>
            <a:r>
              <a:rPr lang="ru-RU" sz="1600" b="1" dirty="0" smtClean="0"/>
              <a:t>Средняя заработная плата работников культуры за 2021 год </a:t>
            </a:r>
          </a:p>
          <a:p>
            <a:pPr marL="92075"/>
            <a:r>
              <a:rPr lang="ru-RU" sz="1600" b="1" dirty="0"/>
              <a:t>с</a:t>
            </a:r>
            <a:r>
              <a:rPr lang="ru-RU" sz="1600" b="1" dirty="0" smtClean="0"/>
              <a:t>оставила 31879,40 рублей</a:t>
            </a:r>
            <a:endParaRPr lang="ru-RU" sz="1600" b="1" dirty="0"/>
          </a:p>
          <a:p>
            <a:pPr marL="92075"/>
            <a:r>
              <a:rPr lang="ru-RU" sz="1600" b="1" dirty="0" smtClean="0"/>
              <a:t>Муниципальное задание на 2021 год  выполнено:</a:t>
            </a:r>
            <a:endParaRPr lang="ru-RU" sz="1600" b="1" dirty="0"/>
          </a:p>
          <a:p>
            <a:pPr marL="92075"/>
            <a:r>
              <a:rPr lang="ru-RU" sz="1600" b="1" dirty="0"/>
              <a:t>к</a:t>
            </a:r>
            <a:r>
              <a:rPr lang="ru-RU" sz="1600" b="1" dirty="0" smtClean="0"/>
              <a:t>оличество клубных формирований - 8 , при плановых значениях - 8</a:t>
            </a:r>
          </a:p>
          <a:p>
            <a:pPr marL="92075"/>
            <a:r>
              <a:rPr lang="ru-RU" sz="1600" b="1" dirty="0" smtClean="0"/>
              <a:t>число участников – 91, при плановых значениях - 91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/>
          </p:cNvSpPr>
          <p:nvPr>
            <p:ph type="title"/>
          </p:nvPr>
        </p:nvSpPr>
        <p:spPr bwMode="auto">
          <a:xfrm>
            <a:off x="457200" y="114300"/>
            <a:ext cx="8229600" cy="40005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3800" b="1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Физическая культура и спорт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sz="half" idx="2"/>
          </p:nvPr>
        </p:nvSpPr>
        <p:spPr>
          <a:xfrm>
            <a:off x="609600" y="590550"/>
            <a:ext cx="8153400" cy="4114800"/>
          </a:xfrm>
        </p:spPr>
        <p:txBody>
          <a:bodyPr/>
          <a:lstStyle/>
          <a:p>
            <a:pPr marL="365125" indent="-3175">
              <a:lnSpc>
                <a:spcPct val="90000"/>
              </a:lnSpc>
              <a:buNone/>
            </a:pPr>
            <a:r>
              <a:rPr lang="ru-RU" sz="1400" b="1" dirty="0" smtClean="0">
                <a:latin typeface="Times New Roman" pitchFamily="18" charset="0"/>
              </a:rPr>
              <a:t>Расходные обязательства направлены на обеспечение условий для развития на территории поселения физической культуры и массового спорта, организацию проведения официальных физкультурно-оздоровительных и спортивных мероприятий</a:t>
            </a:r>
            <a:r>
              <a:rPr lang="ru-RU" sz="1400" dirty="0" smtClean="0">
                <a:latin typeface="Times New Roman" pitchFamily="18" charset="0"/>
              </a:rPr>
              <a:t>.                                </a:t>
            </a:r>
          </a:p>
          <a:p>
            <a:pPr marL="365125" indent="-3175">
              <a:lnSpc>
                <a:spcPct val="90000"/>
              </a:lnSpc>
              <a:buFont typeface="Wingdings 2" pitchFamily="18" charset="2"/>
              <a:buNone/>
            </a:pPr>
            <a:r>
              <a:rPr lang="ru-RU" sz="1400" b="1" dirty="0" smtClean="0">
                <a:latin typeface="Times New Roman" pitchFamily="18" charset="0"/>
              </a:rPr>
              <a:t>Сумма расходов за 2021 год на физическую культуру и спорт  составила 1369,3 тысяч рублей.</a:t>
            </a:r>
          </a:p>
          <a:p>
            <a:pPr marL="361950" indent="0" algn="ctr">
              <a:lnSpc>
                <a:spcPct val="90000"/>
              </a:lnSpc>
              <a:buNone/>
            </a:pPr>
            <a:r>
              <a:rPr lang="ru-RU" sz="1400" b="1" dirty="0" smtClean="0">
                <a:latin typeface="Times New Roman" pitchFamily="18" charset="0"/>
              </a:rPr>
              <a:t>      Расходы запланированы на реализацию мероприятий, а именно: </a:t>
            </a:r>
          </a:p>
          <a:p>
            <a:pPr marL="3590925" indent="0">
              <a:lnSpc>
                <a:spcPct val="90000"/>
              </a:lnSpc>
              <a:buNone/>
            </a:pPr>
            <a:r>
              <a:rPr lang="ru-RU" sz="1400" b="1" dirty="0" smtClean="0">
                <a:latin typeface="Times New Roman" pitchFamily="18" charset="0"/>
              </a:rPr>
              <a:t>- участие в соревнованиях по футболу и хоккею</a:t>
            </a:r>
          </a:p>
          <a:p>
            <a:pPr marL="3590925" indent="0">
              <a:lnSpc>
                <a:spcPct val="90000"/>
              </a:lnSpc>
              <a:buNone/>
            </a:pPr>
            <a:r>
              <a:rPr lang="ru-RU" sz="1400" b="1" dirty="0" smtClean="0">
                <a:latin typeface="Times New Roman" pitchFamily="18" charset="0"/>
              </a:rPr>
              <a:t>- оплата взносов за участие в соревнованиях</a:t>
            </a:r>
          </a:p>
          <a:p>
            <a:pPr marL="3590925" indent="0">
              <a:lnSpc>
                <a:spcPct val="90000"/>
              </a:lnSpc>
              <a:buNone/>
            </a:pPr>
            <a:r>
              <a:rPr lang="ru-RU" sz="1400" b="1" dirty="0" smtClean="0">
                <a:latin typeface="Times New Roman" pitchFamily="18" charset="0"/>
              </a:rPr>
              <a:t>- содержание объектов спортивной инфраструктуры</a:t>
            </a:r>
          </a:p>
          <a:p>
            <a:pPr marL="3876675" indent="-285750">
              <a:lnSpc>
                <a:spcPct val="9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(приобретение газонокосилки, замена видеокамеры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хоккейн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хоккейной коробке , ремонт водопровода,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594100" indent="-3175">
              <a:lnSpc>
                <a:spcPct val="9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налог на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 на землю и налог на имущество, заливка     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заливка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катка, чистка снега на спортивной площадке 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площадке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заливка льда, спиливание деревьев   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деревьев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кустарников на стадионе)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Хоккеист. Векторный силуэт, изолированные на белом фоне #70087093 - Лараст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800350"/>
            <a:ext cx="4173439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86916"/>
            <a:ext cx="8291512" cy="976313"/>
          </a:xfrm>
          <a:solidFill>
            <a:srgbClr val="FFFF66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dirty="0" smtClean="0">
                <a:solidFill>
                  <a:srgbClr val="990099"/>
                </a:solidFill>
              </a:rPr>
              <a:t>Динамика расходов бюджета МО поселок </a:t>
            </a:r>
            <a:r>
              <a:rPr lang="ru-RU" sz="2400" dirty="0" err="1" smtClean="0">
                <a:solidFill>
                  <a:srgbClr val="990099"/>
                </a:solidFill>
              </a:rPr>
              <a:t>Иванищи</a:t>
            </a:r>
            <a:r>
              <a:rPr lang="ru-RU" sz="2400" dirty="0" smtClean="0">
                <a:solidFill>
                  <a:srgbClr val="990099"/>
                </a:solidFill>
              </a:rPr>
              <a:t> (сельское поселение) на реализацию муниципальных  программ</a:t>
            </a:r>
            <a:br>
              <a:rPr lang="ru-RU" sz="2400" dirty="0" smtClean="0">
                <a:solidFill>
                  <a:srgbClr val="990099"/>
                </a:solidFill>
              </a:rPr>
            </a:br>
            <a:endParaRPr lang="ru-RU" sz="2400" dirty="0" smtClean="0">
              <a:solidFill>
                <a:srgbClr val="990099"/>
              </a:solidFill>
            </a:endParaRPr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12856503"/>
              </p:ext>
            </p:extLst>
          </p:nvPr>
        </p:nvGraphicFramePr>
        <p:xfrm>
          <a:off x="1447800" y="1257300"/>
          <a:ext cx="6096000" cy="3050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/>
          </p:nvPr>
        </p:nvSpPr>
        <p:spPr bwMode="auto">
          <a:xfrm>
            <a:off x="457200" y="114300"/>
            <a:ext cx="8229600" cy="62865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400" b="1" dirty="0" smtClean="0">
                <a:ln>
                  <a:noFill/>
                </a:ln>
                <a:effectLst/>
              </a:rPr>
              <a:t/>
            </a:r>
            <a:br>
              <a:rPr lang="ru-RU" sz="3400" b="1" dirty="0" smtClean="0">
                <a:ln>
                  <a:noFill/>
                </a:ln>
                <a:effectLst/>
              </a:rPr>
            </a:br>
            <a:r>
              <a:rPr lang="ru-RU" sz="3400" b="1" dirty="0" smtClean="0">
                <a:ln>
                  <a:noFill/>
                </a:ln>
                <a:effectLst/>
              </a:rPr>
              <a:t>      </a:t>
            </a:r>
            <a:r>
              <a:rPr lang="ru-RU" sz="2200" b="1" i="1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rPr>
              <a:t>Расходы на реализацию муниципальных  программ за 2021 год (тыс.рублей)</a:t>
            </a:r>
            <a:r>
              <a:rPr lang="ru-RU" sz="3400" dirty="0" smtClean="0">
                <a:ln>
                  <a:noFill/>
                </a:ln>
                <a:effectLst/>
              </a:rPr>
              <a:t> </a:t>
            </a: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37013862"/>
              </p:ext>
            </p:extLst>
          </p:nvPr>
        </p:nvGraphicFramePr>
        <p:xfrm>
          <a:off x="1524000" y="1046560"/>
          <a:ext cx="6096000" cy="3050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pic>
        <p:nvPicPr>
          <p:cNvPr id="4" name="Picture 2" descr="K:\ГО и ЧС\Диск И\ВАСЁК\Новая папка\фото благоустройство\Плотины Земцовского сельского поселения\Пономаревка\P6180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3350"/>
            <a:ext cx="9144000" cy="479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6389" y="514351"/>
            <a:ext cx="809875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Администрация муниципального образования поселок </a:t>
            </a:r>
            <a:r>
              <a:rPr lang="ru-RU" dirty="0" err="1" smtClean="0"/>
              <a:t>Иванищи</a:t>
            </a:r>
            <a:r>
              <a:rPr lang="ru-RU" dirty="0" smtClean="0"/>
              <a:t> </a:t>
            </a:r>
          </a:p>
          <a:p>
            <a:r>
              <a:rPr lang="ru-RU" dirty="0" smtClean="0"/>
              <a:t>(сельское поселение) </a:t>
            </a:r>
          </a:p>
          <a:p>
            <a:r>
              <a:rPr lang="ru-RU" dirty="0" smtClean="0"/>
              <a:t>501621 Владимирская область, Гусь-Хрустальный  район, пос. </a:t>
            </a:r>
            <a:r>
              <a:rPr lang="ru-RU" dirty="0" err="1" smtClean="0"/>
              <a:t>Иванищи</a:t>
            </a:r>
            <a:r>
              <a:rPr lang="ru-RU" dirty="0" smtClean="0"/>
              <a:t>, </a:t>
            </a:r>
          </a:p>
          <a:p>
            <a:r>
              <a:rPr lang="ru-RU" dirty="0" smtClean="0"/>
              <a:t>ул.Советская,4</a:t>
            </a:r>
          </a:p>
          <a:p>
            <a:r>
              <a:rPr lang="en-US" dirty="0" smtClean="0"/>
              <a:t>E-mail </a:t>
            </a:r>
            <a:r>
              <a:rPr lang="en-US" dirty="0" err="1" smtClean="0"/>
              <a:t>admivan@mail</a:t>
            </a:r>
            <a:r>
              <a:rPr lang="ru-RU" dirty="0" smtClean="0"/>
              <a:t>.</a:t>
            </a:r>
            <a:r>
              <a:rPr lang="en-US" dirty="0" err="1" smtClean="0"/>
              <a:t>ru</a:t>
            </a:r>
            <a:r>
              <a:rPr lang="en-US" dirty="0" smtClean="0"/>
              <a:t> </a:t>
            </a:r>
            <a:r>
              <a:rPr lang="ru-RU" dirty="0" smtClean="0"/>
              <a:t>тел. 8(49241)51692</a:t>
            </a:r>
          </a:p>
          <a:p>
            <a:r>
              <a:rPr lang="ru-RU" dirty="0" smtClean="0"/>
              <a:t>Глава администрации </a:t>
            </a:r>
            <a:r>
              <a:rPr lang="ru-RU" dirty="0"/>
              <a:t>муниципального образования поселок </a:t>
            </a:r>
            <a:r>
              <a:rPr lang="ru-RU" dirty="0" err="1"/>
              <a:t>Иванищи</a:t>
            </a:r>
            <a:r>
              <a:rPr lang="ru-RU" dirty="0"/>
              <a:t> </a:t>
            </a:r>
          </a:p>
          <a:p>
            <a:r>
              <a:rPr lang="ru-RU" dirty="0"/>
              <a:t>(сельское поселение) </a:t>
            </a:r>
          </a:p>
          <a:p>
            <a:r>
              <a:rPr lang="ru-RU" dirty="0" smtClean="0"/>
              <a:t>Демьянова Ирина Валентиновна</a:t>
            </a:r>
          </a:p>
          <a:p>
            <a:r>
              <a:rPr lang="ru-RU" dirty="0" smtClean="0"/>
              <a:t>График работы : </a:t>
            </a:r>
            <a:r>
              <a:rPr lang="ru-RU" dirty="0" err="1" smtClean="0"/>
              <a:t>пн</a:t>
            </a:r>
            <a:r>
              <a:rPr lang="ru-RU" dirty="0" smtClean="0"/>
              <a:t> – </a:t>
            </a:r>
            <a:r>
              <a:rPr lang="ru-RU" dirty="0" err="1" smtClean="0"/>
              <a:t>чт</a:t>
            </a:r>
            <a:r>
              <a:rPr lang="ru-RU" dirty="0" smtClean="0"/>
              <a:t> с 8:00 до 16:15 перерыв 12:00 до 13:00    </a:t>
            </a:r>
          </a:p>
          <a:p>
            <a:r>
              <a:rPr lang="ru-RU" dirty="0" smtClean="0"/>
              <a:t>                  </a:t>
            </a:r>
            <a:r>
              <a:rPr lang="ru-RU" dirty="0" err="1" smtClean="0"/>
              <a:t>пт</a:t>
            </a:r>
            <a:r>
              <a:rPr lang="ru-RU" dirty="0" smtClean="0"/>
              <a:t> - с 8:00 до 16:00 перерыв 12:00 до 13:00</a:t>
            </a:r>
          </a:p>
          <a:p>
            <a:r>
              <a:rPr lang="ru-RU" dirty="0" smtClean="0"/>
              <a:t>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193708"/>
            <a:ext cx="7772400" cy="378042"/>
          </a:xfrm>
        </p:spPr>
        <p:txBody>
          <a:bodyPr>
            <a:normAutofit fontScale="90000"/>
          </a:bodyPr>
          <a:lstStyle/>
          <a:p>
            <a:pPr marL="541338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1219200" y="1885950"/>
            <a:ext cx="2808312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Исполнен по доходам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1219200" y="2857500"/>
            <a:ext cx="2880320" cy="9181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Исполнен по расходам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219200" y="3886200"/>
            <a:ext cx="2880320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Профицит  бюджета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572000" y="1943100"/>
            <a:ext cx="352839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18444,0 тыс. рублей 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572000" y="2914650"/>
            <a:ext cx="3505200" cy="8100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17918,1  тыс. рублей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495800" y="4000500"/>
            <a:ext cx="350520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525,9тыс. рублей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52600" y="228600"/>
            <a:ext cx="6172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Информация</a:t>
            </a:r>
            <a:b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об исполнении бюджета </a:t>
            </a:r>
            <a:b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за 2021 год.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0" y="342900"/>
            <a:ext cx="3678560" cy="172819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</a:rPr>
              <a:t>Просроченной кредиторской задолженности нет. 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3143250"/>
            <a:ext cx="7848544" cy="1006134"/>
          </a:xfrm>
        </p:spPr>
        <p:txBody>
          <a:bodyPr>
            <a:normAutofit fontScale="77500" lnSpcReduction="20000"/>
          </a:bodyPr>
          <a:lstStyle/>
          <a:p>
            <a:r>
              <a:rPr lang="ru-RU" sz="2400" dirty="0" smtClean="0"/>
              <a:t>Кредиторская задолженность на 01.01.2022 года  составила 25 170,5</a:t>
            </a:r>
            <a:r>
              <a:rPr lang="en-US" sz="2400" dirty="0" smtClean="0"/>
              <a:t> </a:t>
            </a:r>
            <a:r>
              <a:rPr lang="ru-RU" sz="2400" dirty="0" smtClean="0"/>
              <a:t> тыс. рублей, дебиторская задолженность – 24 722,8 тыс.рублей; кредиторская задолженность по бюджетным учреждениям – 6167,8 тыс. рублей, дебиторская – 6 167,8 тыс. рублей.</a:t>
            </a:r>
            <a:endParaRPr lang="ru-RU" dirty="0"/>
          </a:p>
        </p:txBody>
      </p:sp>
      <p:pic>
        <p:nvPicPr>
          <p:cNvPr id="4" name="Рисунок 3" descr="Kak-byistro-zabyit-o-bankovskoy-zadolzhennost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9488" y="843557"/>
            <a:ext cx="2999713" cy="1689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</a:rPr>
              <a:t>Реализация  утвержденных  Администрацией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муниципального образования поселок Иванищи (сельское поселение) основных  направлений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бюджетной и налоговой политики в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  <a:r>
              <a:rPr lang="ru-RU" sz="2000" b="1" dirty="0" smtClean="0">
                <a:solidFill>
                  <a:schemeClr val="tx1"/>
                </a:solidFill>
              </a:rPr>
              <a:t> году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endParaRPr lang="ru-RU" sz="2000" b="1" dirty="0" smtClean="0">
              <a:solidFill>
                <a:schemeClr val="tx1"/>
              </a:solidFill>
            </a:endParaRPr>
          </a:p>
        </p:txBody>
      </p:sp>
      <p:sp>
        <p:nvSpPr>
          <p:cNvPr id="10243" name="AutoShape 4"/>
          <p:cNvSpPr>
            <a:spLocks noChangeArrowheads="1"/>
          </p:cNvSpPr>
          <p:nvPr/>
        </p:nvSpPr>
        <p:spPr bwMode="auto">
          <a:xfrm>
            <a:off x="457200" y="1314450"/>
            <a:ext cx="2962275" cy="756047"/>
          </a:xfrm>
          <a:prstGeom prst="flowChartAlternateProcess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Направления бюджетной</a:t>
            </a:r>
          </a:p>
          <a:p>
            <a:pPr algn="ctr"/>
            <a:r>
              <a:rPr lang="ru-RU" dirty="0"/>
              <a:t>политики</a:t>
            </a:r>
          </a:p>
        </p:txBody>
      </p:sp>
      <p:sp>
        <p:nvSpPr>
          <p:cNvPr id="10244" name="AutoShape 5"/>
          <p:cNvSpPr>
            <a:spLocks noChangeArrowheads="1"/>
          </p:cNvSpPr>
          <p:nvPr/>
        </p:nvSpPr>
        <p:spPr bwMode="auto">
          <a:xfrm>
            <a:off x="3505200" y="1329928"/>
            <a:ext cx="5314950" cy="756047"/>
          </a:xfrm>
          <a:prstGeom prst="flowChartAlternateProcess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Результаты исполнения по бюджету </a:t>
            </a:r>
          </a:p>
          <a:p>
            <a:pPr algn="ctr"/>
            <a:r>
              <a:rPr lang="ru-RU" dirty="0" smtClean="0"/>
              <a:t>МО поселок </a:t>
            </a:r>
            <a:r>
              <a:rPr lang="ru-RU" dirty="0" err="1" smtClean="0"/>
              <a:t>Иванищи</a:t>
            </a:r>
            <a:r>
              <a:rPr lang="ru-RU" dirty="0" smtClean="0"/>
              <a:t> (сельское поселение)</a:t>
            </a:r>
            <a:endParaRPr lang="ru-RU" dirty="0"/>
          </a:p>
        </p:txBody>
      </p:sp>
      <p:sp>
        <p:nvSpPr>
          <p:cNvPr id="10245" name="AutoShape 6"/>
          <p:cNvSpPr>
            <a:spLocks noChangeArrowheads="1"/>
          </p:cNvSpPr>
          <p:nvPr/>
        </p:nvSpPr>
        <p:spPr bwMode="auto">
          <a:xfrm>
            <a:off x="1692276" y="2085976"/>
            <a:ext cx="936625" cy="43219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AutoShape 7"/>
          <p:cNvSpPr>
            <a:spLocks noChangeArrowheads="1"/>
          </p:cNvSpPr>
          <p:nvPr/>
        </p:nvSpPr>
        <p:spPr bwMode="auto">
          <a:xfrm>
            <a:off x="5867401" y="2085976"/>
            <a:ext cx="1008063" cy="43219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AutoShape 8"/>
          <p:cNvSpPr>
            <a:spLocks noChangeArrowheads="1"/>
          </p:cNvSpPr>
          <p:nvPr/>
        </p:nvSpPr>
        <p:spPr bwMode="auto">
          <a:xfrm>
            <a:off x="457200" y="2625329"/>
            <a:ext cx="2890839" cy="2322909"/>
          </a:xfrm>
          <a:prstGeom prst="flowChartAlternateProcess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Наращивание налогового</a:t>
            </a:r>
          </a:p>
          <a:p>
            <a:pPr algn="ctr"/>
            <a:r>
              <a:rPr lang="ru-RU" dirty="0"/>
              <a:t>потенциала поселения </a:t>
            </a:r>
          </a:p>
        </p:txBody>
      </p:sp>
      <p:sp>
        <p:nvSpPr>
          <p:cNvPr id="10248" name="AutoShape 9"/>
          <p:cNvSpPr>
            <a:spLocks noChangeArrowheads="1"/>
          </p:cNvSpPr>
          <p:nvPr/>
        </p:nvSpPr>
        <p:spPr bwMode="auto">
          <a:xfrm>
            <a:off x="3419476" y="2625329"/>
            <a:ext cx="5400675" cy="2376488"/>
          </a:xfrm>
          <a:prstGeom prst="flowChartAlternateProcess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/>
              <a:t> </a:t>
            </a:r>
            <a:r>
              <a:rPr lang="ru-RU" dirty="0"/>
              <a:t>Н</a:t>
            </a:r>
            <a:r>
              <a:rPr lang="ru-RU" dirty="0" smtClean="0"/>
              <a:t>алоговые </a:t>
            </a:r>
            <a:r>
              <a:rPr lang="ru-RU" dirty="0"/>
              <a:t>и неналоговые доходы</a:t>
            </a:r>
          </a:p>
          <a:p>
            <a:pPr algn="ctr"/>
            <a:r>
              <a:rPr lang="ru-RU" dirty="0"/>
              <a:t>поселения </a:t>
            </a:r>
            <a:r>
              <a:rPr lang="ru-RU" dirty="0" smtClean="0"/>
              <a:t>исполнены </a:t>
            </a:r>
            <a:r>
              <a:rPr lang="ru-RU" dirty="0"/>
              <a:t>в сумме</a:t>
            </a:r>
          </a:p>
          <a:p>
            <a:pPr algn="ctr"/>
            <a:r>
              <a:rPr lang="ru-RU" dirty="0" smtClean="0"/>
              <a:t>2520,0 тыс</a:t>
            </a:r>
            <a:r>
              <a:rPr lang="ru-RU" dirty="0"/>
              <a:t>. рублей или </a:t>
            </a:r>
            <a:r>
              <a:rPr lang="ru-RU" dirty="0" smtClean="0"/>
              <a:t>101,1 % </a:t>
            </a:r>
            <a:r>
              <a:rPr lang="ru-RU" dirty="0"/>
              <a:t>к </a:t>
            </a:r>
            <a:r>
              <a:rPr lang="ru-RU" dirty="0" smtClean="0"/>
              <a:t>годовому плану</a:t>
            </a:r>
            <a:r>
              <a:rPr lang="ru-RU" dirty="0"/>
              <a:t>.</a:t>
            </a:r>
          </a:p>
          <a:p>
            <a:pPr algn="ctr"/>
            <a:r>
              <a:rPr lang="ru-RU" dirty="0"/>
              <a:t>Полученный объем </a:t>
            </a:r>
            <a:r>
              <a:rPr lang="ru-RU" dirty="0" smtClean="0"/>
              <a:t>выше</a:t>
            </a:r>
            <a:endParaRPr lang="ru-RU" dirty="0"/>
          </a:p>
          <a:p>
            <a:pPr algn="ctr"/>
            <a:r>
              <a:rPr lang="ru-RU" dirty="0" smtClean="0"/>
              <a:t>уровня 2020 </a:t>
            </a:r>
            <a:r>
              <a:rPr lang="ru-RU" dirty="0"/>
              <a:t>года на </a:t>
            </a:r>
            <a:r>
              <a:rPr lang="ru-RU" dirty="0" smtClean="0"/>
              <a:t>229,3 </a:t>
            </a:r>
            <a:r>
              <a:rPr lang="ru-RU" dirty="0"/>
              <a:t>тыс. </a:t>
            </a:r>
            <a:r>
              <a:rPr lang="ru-RU" dirty="0" smtClean="0"/>
              <a:t>рублей.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4"/>
          <p:cNvSpPr>
            <a:spLocks noChangeArrowheads="1"/>
          </p:cNvSpPr>
          <p:nvPr/>
        </p:nvSpPr>
        <p:spPr bwMode="auto">
          <a:xfrm>
            <a:off x="2051050" y="0"/>
            <a:ext cx="865188" cy="3571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7" name="AutoShape 5"/>
          <p:cNvSpPr>
            <a:spLocks noChangeArrowheads="1"/>
          </p:cNvSpPr>
          <p:nvPr/>
        </p:nvSpPr>
        <p:spPr bwMode="auto">
          <a:xfrm>
            <a:off x="5580064" y="0"/>
            <a:ext cx="846137" cy="3571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AutoShape 6"/>
          <p:cNvSpPr>
            <a:spLocks noChangeArrowheads="1"/>
          </p:cNvSpPr>
          <p:nvPr/>
        </p:nvSpPr>
        <p:spPr bwMode="auto">
          <a:xfrm>
            <a:off x="395288" y="411957"/>
            <a:ext cx="2590800" cy="864394"/>
          </a:xfrm>
          <a:prstGeom prst="flowChartAlternateProcess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Программно-целевой</a:t>
            </a:r>
          </a:p>
          <a:p>
            <a:pPr algn="ctr"/>
            <a:r>
              <a:rPr lang="ru-RU"/>
              <a:t>метод бюджетного</a:t>
            </a:r>
          </a:p>
          <a:p>
            <a:pPr algn="ctr"/>
            <a:r>
              <a:rPr lang="ru-RU"/>
              <a:t>планирования</a:t>
            </a:r>
          </a:p>
        </p:txBody>
      </p:sp>
      <p:sp>
        <p:nvSpPr>
          <p:cNvPr id="11269" name="AutoShape 7"/>
          <p:cNvSpPr>
            <a:spLocks noChangeArrowheads="1"/>
          </p:cNvSpPr>
          <p:nvPr/>
        </p:nvSpPr>
        <p:spPr bwMode="auto">
          <a:xfrm>
            <a:off x="3059114" y="400049"/>
            <a:ext cx="5613400" cy="1037035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/>
              <a:t>На реализацию 5</a:t>
            </a:r>
          </a:p>
          <a:p>
            <a:r>
              <a:rPr lang="ru-RU" dirty="0"/>
              <a:t>муниципальных программ направлено </a:t>
            </a:r>
            <a:r>
              <a:rPr lang="ru-RU" dirty="0" smtClean="0"/>
              <a:t>7922,6</a:t>
            </a:r>
            <a:endParaRPr lang="ru-RU" dirty="0"/>
          </a:p>
          <a:p>
            <a:r>
              <a:rPr lang="ru-RU" dirty="0"/>
              <a:t>тыс. рублей или </a:t>
            </a:r>
            <a:r>
              <a:rPr lang="ru-RU" dirty="0" smtClean="0"/>
              <a:t>44,2 % </a:t>
            </a:r>
            <a:r>
              <a:rPr lang="ru-RU" dirty="0"/>
              <a:t>всех расходов бюджета</a:t>
            </a:r>
          </a:p>
          <a:p>
            <a:r>
              <a:rPr lang="ru-RU" dirty="0" smtClean="0"/>
              <a:t>МО поселок </a:t>
            </a:r>
            <a:r>
              <a:rPr lang="ru-RU" dirty="0" err="1" smtClean="0"/>
              <a:t>Иванищи</a:t>
            </a:r>
            <a:r>
              <a:rPr lang="ru-RU" dirty="0" smtClean="0"/>
              <a:t> (сельское поселение). </a:t>
            </a:r>
            <a:endParaRPr lang="ru-RU" dirty="0"/>
          </a:p>
        </p:txBody>
      </p:sp>
      <p:sp>
        <p:nvSpPr>
          <p:cNvPr id="11270" name="AutoShape 8"/>
          <p:cNvSpPr>
            <a:spLocks noChangeArrowheads="1"/>
          </p:cNvSpPr>
          <p:nvPr/>
        </p:nvSpPr>
        <p:spPr bwMode="auto">
          <a:xfrm>
            <a:off x="395289" y="1437085"/>
            <a:ext cx="2592387" cy="1890713"/>
          </a:xfrm>
          <a:prstGeom prst="flowChartAlternateProcess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Предоставление </a:t>
            </a:r>
          </a:p>
          <a:p>
            <a:pPr algn="ctr"/>
            <a:r>
              <a:rPr lang="ru-RU"/>
              <a:t>качественных</a:t>
            </a:r>
          </a:p>
          <a:p>
            <a:pPr algn="ctr"/>
            <a:r>
              <a:rPr lang="ru-RU"/>
              <a:t>бюджетных услуг</a:t>
            </a:r>
          </a:p>
        </p:txBody>
      </p:sp>
      <p:sp>
        <p:nvSpPr>
          <p:cNvPr id="11271" name="AutoShape 9"/>
          <p:cNvSpPr>
            <a:spLocks noChangeArrowheads="1"/>
          </p:cNvSpPr>
          <p:nvPr/>
        </p:nvSpPr>
        <p:spPr bwMode="auto">
          <a:xfrm>
            <a:off x="3059113" y="1437085"/>
            <a:ext cx="5689600" cy="2099072"/>
          </a:xfrm>
          <a:prstGeom prst="flowChartAlternateProcess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Из бюджета </a:t>
            </a:r>
            <a:r>
              <a:rPr lang="ru-RU" dirty="0" smtClean="0"/>
              <a:t>МО поселок </a:t>
            </a:r>
            <a:r>
              <a:rPr lang="ru-RU" dirty="0" err="1" smtClean="0"/>
              <a:t>Иванищи</a:t>
            </a:r>
            <a:r>
              <a:rPr lang="ru-RU" dirty="0" smtClean="0"/>
              <a:t> (сельское </a:t>
            </a:r>
          </a:p>
          <a:p>
            <a:pPr algn="ctr"/>
            <a:r>
              <a:rPr lang="ru-RU" dirty="0" smtClean="0"/>
              <a:t>поселение)</a:t>
            </a:r>
            <a:r>
              <a:rPr lang="ru-RU" dirty="0"/>
              <a:t> </a:t>
            </a:r>
            <a:r>
              <a:rPr lang="ru-RU" dirty="0" smtClean="0"/>
              <a:t>выдано </a:t>
            </a:r>
            <a:r>
              <a:rPr lang="ru-RU" dirty="0"/>
              <a:t>субсидий бюджетным </a:t>
            </a:r>
            <a:endParaRPr lang="ru-RU" dirty="0" smtClean="0"/>
          </a:p>
          <a:p>
            <a:pPr algn="ctr"/>
            <a:r>
              <a:rPr lang="ru-RU" dirty="0"/>
              <a:t>у</a:t>
            </a:r>
            <a:r>
              <a:rPr lang="ru-RU" dirty="0" smtClean="0"/>
              <a:t>чреждениям  на</a:t>
            </a:r>
            <a:endParaRPr lang="ru-RU" dirty="0"/>
          </a:p>
          <a:p>
            <a:pPr algn="ctr"/>
            <a:r>
              <a:rPr lang="ru-RU" dirty="0"/>
              <a:t>сумму </a:t>
            </a:r>
            <a:r>
              <a:rPr lang="ru-RU" dirty="0" smtClean="0"/>
              <a:t>2756,9тыс</a:t>
            </a:r>
            <a:r>
              <a:rPr lang="ru-RU" dirty="0"/>
              <a:t>. рублей </a:t>
            </a:r>
            <a:r>
              <a:rPr lang="ru-RU" dirty="0" smtClean="0"/>
              <a:t>(15,4% </a:t>
            </a:r>
            <a:r>
              <a:rPr lang="ru-RU" dirty="0"/>
              <a:t>от всех</a:t>
            </a:r>
          </a:p>
          <a:p>
            <a:pPr algn="ctr"/>
            <a:r>
              <a:rPr lang="ru-RU" dirty="0"/>
              <a:t>расходов бюджета поселения), в их числе</a:t>
            </a:r>
          </a:p>
          <a:p>
            <a:pPr algn="ctr"/>
            <a:r>
              <a:rPr lang="ru-RU" dirty="0"/>
              <a:t>на муниципальное </a:t>
            </a:r>
            <a:r>
              <a:rPr lang="ru-RU" dirty="0" smtClean="0"/>
              <a:t>задание 2756,9 тыс</a:t>
            </a:r>
            <a:r>
              <a:rPr lang="ru-RU" dirty="0"/>
              <a:t>. рублей.</a:t>
            </a:r>
          </a:p>
          <a:p>
            <a:pPr algn="ctr"/>
            <a:endParaRPr lang="ru-RU" dirty="0"/>
          </a:p>
        </p:txBody>
      </p:sp>
      <p:sp>
        <p:nvSpPr>
          <p:cNvPr id="11272" name="AutoShape 10"/>
          <p:cNvSpPr>
            <a:spLocks noChangeArrowheads="1"/>
          </p:cNvSpPr>
          <p:nvPr/>
        </p:nvSpPr>
        <p:spPr bwMode="auto">
          <a:xfrm>
            <a:off x="900113" y="3868341"/>
            <a:ext cx="6985000" cy="927497"/>
          </a:xfrm>
          <a:prstGeom prst="curvedUpArrow">
            <a:avLst>
              <a:gd name="adj1" fmla="val 112965"/>
              <a:gd name="adj2" fmla="val 225931"/>
              <a:gd name="adj3" fmla="val 33333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19075"/>
            <a:ext cx="8305800" cy="8096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Показатели исполнения бюджета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 поселок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Иванищи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(сельское поселение)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2021 год</a:t>
            </a:r>
          </a:p>
        </p:txBody>
      </p:sp>
      <p:graphicFrame>
        <p:nvGraphicFramePr>
          <p:cNvPr id="302141" name="Group 6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41611867"/>
              </p:ext>
            </p:extLst>
          </p:nvPr>
        </p:nvGraphicFramePr>
        <p:xfrm>
          <a:off x="1524000" y="1200149"/>
          <a:ext cx="7410450" cy="3429000"/>
        </p:xfrm>
        <a:graphic>
          <a:graphicData uri="http://schemas.openxmlformats.org/drawingml/2006/table">
            <a:tbl>
              <a:tblPr/>
              <a:tblGrid>
                <a:gridCol w="2127073"/>
                <a:gridCol w="2127073"/>
                <a:gridCol w="2058459"/>
                <a:gridCol w="1097845"/>
              </a:tblGrid>
              <a:tr h="6654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marL="83326" marR="83326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Arial" charset="0"/>
                        </a:rPr>
                        <a:t>План 2021 года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Arial" charset="0"/>
                        </a:rPr>
                        <a:t>(с учетом внесенных изменений)</a:t>
                      </a:r>
                    </a:p>
                  </a:txBody>
                  <a:tcPr marL="83326" marR="8332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Arial" charset="0"/>
                        </a:rPr>
                        <a:t>Исполнение</a:t>
                      </a:r>
                    </a:p>
                  </a:txBody>
                  <a:tcPr marL="83326" marR="8332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Arial" charset="0"/>
                        </a:rPr>
                        <a:t>%</a:t>
                      </a:r>
                    </a:p>
                  </a:txBody>
                  <a:tcPr marL="83326" marR="8332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0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Доходы, тыс.рублей</a:t>
                      </a:r>
                    </a:p>
                  </a:txBody>
                  <a:tcPr marL="83326" marR="83326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18417,4</a:t>
                      </a:r>
                    </a:p>
                  </a:txBody>
                  <a:tcPr marL="83326" marR="8332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18444,0</a:t>
                      </a:r>
                    </a:p>
                  </a:txBody>
                  <a:tcPr marL="83326" marR="8332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100,1</a:t>
                      </a:r>
                    </a:p>
                  </a:txBody>
                  <a:tcPr marL="83326" marR="8332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9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Расходы, тыс.рублей</a:t>
                      </a:r>
                    </a:p>
                  </a:txBody>
                  <a:tcPr marL="83326" marR="83326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18417,4</a:t>
                      </a:r>
                    </a:p>
                  </a:txBody>
                  <a:tcPr marL="83326" marR="8332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17918,1</a:t>
                      </a:r>
                    </a:p>
                  </a:txBody>
                  <a:tcPr marL="83326" marR="8332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97,3</a:t>
                      </a:r>
                    </a:p>
                  </a:txBody>
                  <a:tcPr marL="83326" marR="8332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Дефицит (-),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Профицит (+) , тыс.рублей</a:t>
                      </a:r>
                    </a:p>
                  </a:txBody>
                  <a:tcPr marL="83326" marR="83326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83326" marR="8332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525,9</a:t>
                      </a:r>
                    </a:p>
                  </a:txBody>
                  <a:tcPr marL="83326" marR="8332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3326" marR="8332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03498"/>
            <a:ext cx="7851648" cy="378042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solidFill>
                  <a:schemeClr val="tx1"/>
                </a:solidFill>
              </a:rPr>
              <a:t>            Выполнение  доходов по группам налогов: </a:t>
            </a:r>
            <a:endParaRPr lang="ru-RU" sz="30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0359838"/>
              </p:ext>
            </p:extLst>
          </p:nvPr>
        </p:nvGraphicFramePr>
        <p:xfrm>
          <a:off x="1066801" y="685800"/>
          <a:ext cx="7543801" cy="3961772"/>
        </p:xfrm>
        <a:graphic>
          <a:graphicData uri="http://schemas.openxmlformats.org/drawingml/2006/table">
            <a:tbl>
              <a:tblPr/>
              <a:tblGrid>
                <a:gridCol w="3807151"/>
                <a:gridCol w="1198548"/>
                <a:gridCol w="1339553"/>
                <a:gridCol w="1198549"/>
              </a:tblGrid>
              <a:tr h="22695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Наименование статьи доходов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2021 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год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86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утверждено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тыс. 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руб.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исполнено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тыс. 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руб.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% исполнения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НАЛОГОВЫЕ И НЕНАЛОГОВЫЕ ДОХОДЫ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2492,3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2520,0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101,1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Налог на доходы физических лиц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1254,8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1277,7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101,8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7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Единый сельскохозяйственный налог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5,2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5,2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7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НАЛОГИ НА ИМУЩЕСТВО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1041,0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1044,5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100,3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Налог на имущество физических лиц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112,0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112,1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100,1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Земельный налог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929,0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932,4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100,4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ГОСУДАРСТВЕННАЯ ПОШЛИНА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74,0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74,7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100,9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101,4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101,9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100,5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9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15,9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16,0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100,6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8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БЕЗВОЗМЕЗДНЫЕ ПОСТУПЛЕНИЯ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15925,1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15924,0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5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Дотации на выравнивание бюджетной обеспеченности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9462,1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9462,1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6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Субвенции бюджетам бюджетной системы Российской Федерации 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263,8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262,7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99,6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702945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Субсидии бюджетам бюджетной системы Российской Федерации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545,0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545,0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4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Иные межбюджетные трансферты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5852,2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5852,2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Прочие безвозмездные поступления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348,1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348,1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-546,1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-546,1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18417,4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18444,0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100,1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250826" y="141685"/>
            <a:ext cx="8569325" cy="4506515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1800" b="1" dirty="0" smtClean="0">
              <a:latin typeface="Albertus Extra Bold" pitchFamily="34" charset="0"/>
            </a:endParaRPr>
          </a:p>
          <a:p>
            <a:pPr algn="ctr" eaLnBrk="1" hangingPunct="1">
              <a:buFontTx/>
              <a:buNone/>
            </a:pPr>
            <a:r>
              <a:rPr lang="ru-RU" sz="1800" b="1" dirty="0" smtClean="0">
                <a:latin typeface="Albertus Extra Bold" pitchFamily="34" charset="0"/>
              </a:rPr>
              <a:t>Объем налоговых и неналоговых доходов бюджета </a:t>
            </a:r>
          </a:p>
          <a:p>
            <a:pPr algn="ctr" eaLnBrk="1" hangingPunct="1">
              <a:buFontTx/>
              <a:buNone/>
            </a:pPr>
            <a:r>
              <a:rPr lang="ru-RU" sz="1800" b="1" dirty="0" smtClean="0">
                <a:latin typeface="Albertus Extra Bold" pitchFamily="34" charset="0"/>
              </a:rPr>
              <a:t>МО поселок </a:t>
            </a:r>
            <a:r>
              <a:rPr lang="ru-RU" sz="1800" b="1" dirty="0" err="1" smtClean="0">
                <a:latin typeface="Albertus Extra Bold" pitchFamily="34" charset="0"/>
              </a:rPr>
              <a:t>Иванищи</a:t>
            </a:r>
            <a:r>
              <a:rPr lang="ru-RU" sz="1800" b="1" dirty="0" smtClean="0">
                <a:latin typeface="Albertus Extra Bold" pitchFamily="34" charset="0"/>
              </a:rPr>
              <a:t> (сельское поселение) в 2021 году </a:t>
            </a:r>
          </a:p>
          <a:p>
            <a:pPr algn="ctr" eaLnBrk="1" hangingPunct="1">
              <a:buFontTx/>
              <a:buNone/>
            </a:pPr>
            <a:r>
              <a:rPr lang="ru-RU" sz="1800" b="1" dirty="0" smtClean="0">
                <a:latin typeface="Albertus Extra Bold" pitchFamily="34" charset="0"/>
              </a:rPr>
              <a:t>составил 2520,0 тыс. рублей</a:t>
            </a:r>
          </a:p>
          <a:p>
            <a:pPr eaLnBrk="1" hangingPunct="1">
              <a:buFontTx/>
              <a:buNone/>
            </a:pPr>
            <a:endParaRPr lang="ru-RU" sz="1800" b="1" dirty="0" smtClean="0">
              <a:solidFill>
                <a:srgbClr val="0033CC"/>
              </a:solidFill>
              <a:latin typeface="Albertus Extra Bold" pitchFamily="34" charset="0"/>
            </a:endParaRPr>
          </a:p>
        </p:txBody>
      </p:sp>
      <p:sp>
        <p:nvSpPr>
          <p:cNvPr id="12291" name="AutoShape 4"/>
          <p:cNvSpPr>
            <a:spLocks noChangeArrowheads="1"/>
          </p:cNvSpPr>
          <p:nvPr/>
        </p:nvSpPr>
        <p:spPr bwMode="auto">
          <a:xfrm>
            <a:off x="3900488" y="1714500"/>
            <a:ext cx="4691062" cy="325041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Налог на доходы физических лиц – </a:t>
            </a:r>
            <a:r>
              <a:rPr lang="ru-RU" dirty="0" smtClean="0"/>
              <a:t>1277,7</a:t>
            </a:r>
            <a:endParaRPr lang="ru-RU" dirty="0"/>
          </a:p>
        </p:txBody>
      </p:sp>
      <p:sp>
        <p:nvSpPr>
          <p:cNvPr id="12292" name="AutoShape 5"/>
          <p:cNvSpPr>
            <a:spLocks noChangeArrowheads="1"/>
          </p:cNvSpPr>
          <p:nvPr/>
        </p:nvSpPr>
        <p:spPr bwMode="auto">
          <a:xfrm>
            <a:off x="3886201" y="2228850"/>
            <a:ext cx="4800600" cy="323850"/>
          </a:xfrm>
          <a:prstGeom prst="flowChartAlternateProcess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/>
              <a:t>Налог на имущество физических лиц– 112,1 </a:t>
            </a:r>
            <a:endParaRPr lang="ru-RU" dirty="0"/>
          </a:p>
        </p:txBody>
      </p:sp>
      <p:sp>
        <p:nvSpPr>
          <p:cNvPr id="12293" name="AutoShape 6"/>
          <p:cNvSpPr>
            <a:spLocks noChangeArrowheads="1"/>
          </p:cNvSpPr>
          <p:nvPr/>
        </p:nvSpPr>
        <p:spPr bwMode="auto">
          <a:xfrm>
            <a:off x="3945733" y="2743200"/>
            <a:ext cx="4681537" cy="323850"/>
          </a:xfrm>
          <a:prstGeom prst="flowChartAlternateProcess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/>
              <a:t>Земельный налог </a:t>
            </a:r>
            <a:r>
              <a:rPr lang="ru-RU" dirty="0"/>
              <a:t>– </a:t>
            </a:r>
            <a:r>
              <a:rPr lang="ru-RU" dirty="0" smtClean="0"/>
              <a:t>932,4</a:t>
            </a:r>
            <a:endParaRPr lang="ru-RU" dirty="0"/>
          </a:p>
        </p:txBody>
      </p:sp>
      <p:sp>
        <p:nvSpPr>
          <p:cNvPr id="12294" name="AutoShape 7"/>
          <p:cNvSpPr>
            <a:spLocks noChangeArrowheads="1"/>
          </p:cNvSpPr>
          <p:nvPr/>
        </p:nvSpPr>
        <p:spPr bwMode="auto">
          <a:xfrm>
            <a:off x="3962400" y="3181350"/>
            <a:ext cx="4691063" cy="323850"/>
          </a:xfrm>
          <a:prstGeom prst="flowChartAlternateProcess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Государственная </a:t>
            </a:r>
            <a:r>
              <a:rPr lang="ru-RU" dirty="0" smtClean="0"/>
              <a:t>пошлина – 74,7</a:t>
            </a:r>
            <a:endParaRPr lang="ru-RU" dirty="0"/>
          </a:p>
        </p:txBody>
      </p:sp>
      <p:sp>
        <p:nvSpPr>
          <p:cNvPr id="12295" name="AutoShape 8"/>
          <p:cNvSpPr>
            <a:spLocks noChangeArrowheads="1"/>
          </p:cNvSpPr>
          <p:nvPr/>
        </p:nvSpPr>
        <p:spPr bwMode="auto">
          <a:xfrm>
            <a:off x="3962400" y="4095750"/>
            <a:ext cx="4681537" cy="320873"/>
          </a:xfrm>
          <a:prstGeom prst="flowChartAlternateProcess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/>
              <a:t>Неналоговые доходы – 117,9</a:t>
            </a:r>
            <a:endParaRPr lang="ru-RU" dirty="0"/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1143000" y="1371600"/>
            <a:ext cx="1524000" cy="3143250"/>
          </a:xfrm>
          <a:prstGeom prst="leftBrace">
            <a:avLst>
              <a:gd name="adj1" fmla="val 13231"/>
              <a:gd name="adj2" fmla="val 50223"/>
            </a:avLst>
          </a:prstGeom>
          <a:ln w="139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3962400" y="3638550"/>
            <a:ext cx="4681537" cy="320873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/>
              <a:t>Единый СХ налог – 5,2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8072</TotalTime>
  <Words>1673</Words>
  <Application>Microsoft Office PowerPoint</Application>
  <PresentationFormat>Экран (16:9)</PresentationFormat>
  <Paragraphs>356</Paragraphs>
  <Slides>24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Солнцестояние</vt:lpstr>
      <vt:lpstr>Лист Microsoft Office Excel 97-2003</vt:lpstr>
      <vt:lpstr>Слайд 1</vt:lpstr>
      <vt:lpstr>Глоссарий: </vt:lpstr>
      <vt:lpstr> </vt:lpstr>
      <vt:lpstr>Просроченной кредиторской задолженности нет. </vt:lpstr>
      <vt:lpstr>Реализация  утвержденных  Администрацией муниципального образования поселок Иванищи (сельское поселение) основных  направлений  бюджетной и налоговой политики в 2021 году  </vt:lpstr>
      <vt:lpstr>Слайд 6</vt:lpstr>
      <vt:lpstr>Показатели исполнения бюджета  МО поселок Иванищи (сельское поселение) за 2021 год</vt:lpstr>
      <vt:lpstr>            Выполнение  доходов по группам налогов: </vt:lpstr>
      <vt:lpstr>Слайд 9</vt:lpstr>
      <vt:lpstr>      Налоговые доходы бюджета МО поселок Иванищи (сельское поселение) в 2021 году</vt:lpstr>
      <vt:lpstr>Финансовая помощь муниципальному образованию  поселок Иванищи (сельское поселение) в 2021 году</vt:lpstr>
      <vt:lpstr>          Удельный вес в общей сумме исполнения расходов бюджета за 2021 год</vt:lpstr>
      <vt:lpstr>Слайд 13</vt:lpstr>
      <vt:lpstr>                 Общегосударственные вопросы</vt:lpstr>
      <vt:lpstr>Национальная оборона</vt:lpstr>
      <vt:lpstr>Национальная безопасность и правоохранительная деятельность </vt:lpstr>
      <vt:lpstr>Национальная экономика</vt:lpstr>
      <vt:lpstr>Жилищно-коммунальное хозяйство </vt:lpstr>
      <vt:lpstr>Культура, кинематография</vt:lpstr>
      <vt:lpstr>Слайд 20</vt:lpstr>
      <vt:lpstr>Физическая культура и спорт</vt:lpstr>
      <vt:lpstr>Динамика расходов бюджета МО поселок Иванищи (сельское поселение) на реализацию муниципальных  программ </vt:lpstr>
      <vt:lpstr>       Расходы на реализацию муниципальных  программ за 2021 год (тыс.рублей) 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Людмила Борцова</dc:creator>
  <cp:lastModifiedBy>Denis</cp:lastModifiedBy>
  <cp:revision>583</cp:revision>
  <cp:lastPrinted>1601-01-01T00:00:00Z</cp:lastPrinted>
  <dcterms:created xsi:type="dcterms:W3CDTF">2013-10-29T06:50:47Z</dcterms:created>
  <dcterms:modified xsi:type="dcterms:W3CDTF">2022-04-15T07:12:30Z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