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61" r:id="rId1"/>
  </p:sldMasterIdLst>
  <p:notesMasterIdLst>
    <p:notesMasterId r:id="rId16"/>
  </p:notesMasterIdLst>
  <p:sldIdLst>
    <p:sldId id="258" r:id="rId2"/>
    <p:sldId id="311" r:id="rId3"/>
    <p:sldId id="271" r:id="rId4"/>
    <p:sldId id="290" r:id="rId5"/>
    <p:sldId id="259" r:id="rId6"/>
    <p:sldId id="261" r:id="rId7"/>
    <p:sldId id="272" r:id="rId8"/>
    <p:sldId id="323" r:id="rId9"/>
    <p:sldId id="322" r:id="rId10"/>
    <p:sldId id="320" r:id="rId11"/>
    <p:sldId id="325" r:id="rId12"/>
    <p:sldId id="310" r:id="rId13"/>
    <p:sldId id="326" r:id="rId14"/>
    <p:sldId id="328" r:id="rId1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7B13F9"/>
    <a:srgbClr val="EC2095"/>
    <a:srgbClr val="FD5F5F"/>
    <a:srgbClr val="FF99CC"/>
    <a:srgbClr val="993366"/>
    <a:srgbClr val="FF9999"/>
    <a:srgbClr val="9E5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86429" autoAdjust="0"/>
  </p:normalViewPr>
  <p:slideViewPr>
    <p:cSldViewPr>
      <p:cViewPr varScale="1">
        <p:scale>
          <a:sx n="151" d="100"/>
          <a:sy n="151" d="100"/>
        </p:scale>
        <p:origin x="840" y="11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04992130339545E-2"/>
          <c:y val="4.6194218084325472E-2"/>
          <c:w val="0.67487841359716805"/>
          <c:h val="0.836188012602420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2718</c:v>
                </c:pt>
                <c:pt idx="1">
                  <c:v>2672</c:v>
                </c:pt>
                <c:pt idx="2">
                  <c:v>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F-4021-82DB-1D4EAE9BF1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10799.8</c:v>
                </c:pt>
                <c:pt idx="1">
                  <c:v>8323.4</c:v>
                </c:pt>
                <c:pt idx="2">
                  <c:v>8180.4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6F-4021-82DB-1D4EAE9BF14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3.6548959524221128E-7"/>
                  <c:y val="3.9680072799707682E-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F-4021-82DB-1D4EAE9BF14E}"/>
                </c:ext>
              </c:extLst>
            </c:dLbl>
            <c:dLbl>
              <c:idx val="1"/>
              <c:layout>
                <c:manualLayout>
                  <c:x val="-1.8274479762110673E-7"/>
                  <c:y val="-2.939202192456286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F-4021-82DB-1D4EAE9BF14E}"/>
                </c:ext>
              </c:extLst>
            </c:dLbl>
            <c:dLbl>
              <c:idx val="2"/>
              <c:layout>
                <c:manualLayout>
                  <c:x val="4.2548588854519316E-17"/>
                  <c:y val="-4.1992429042110167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F-4021-82DB-1D4EAE9BF14E}"/>
                </c:ext>
              </c:extLst>
            </c:dLbl>
            <c:dLbl>
              <c:idx val="3"/>
              <c:layout>
                <c:manualLayout>
                  <c:x val="-2.4577570586492656E-3"/>
                  <c:y val="-4.199474371302313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F-4021-82DB-1D4EAE9BF1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F-4021-82DB-1D4EAE9BF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DD6F-4021-82DB-1D4EAE9BF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4"/>
        <c:gapDepth val="82"/>
        <c:shape val="box"/>
        <c:axId val="105210624"/>
        <c:axId val="105212160"/>
        <c:axId val="0"/>
      </c:bar3DChart>
      <c:catAx>
        <c:axId val="10521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12160"/>
        <c:crosses val="autoZero"/>
        <c:auto val="1"/>
        <c:lblAlgn val="ctr"/>
        <c:lblOffset val="100"/>
        <c:noMultiLvlLbl val="0"/>
      </c:catAx>
      <c:valAx>
        <c:axId val="1052121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05210624"/>
        <c:crosses val="autoZero"/>
        <c:crossBetween val="between"/>
        <c:majorUnit val="20"/>
      </c:valAx>
      <c:spPr>
        <a:noFill/>
        <a:ln w="25390">
          <a:noFill/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9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999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190476190476148"/>
          <c:y val="0.26936619718309918"/>
          <c:w val="0.28571428571428648"/>
          <c:h val="0.59507042253521258"/>
        </c:manualLayout>
      </c:layout>
      <c:overlay val="0"/>
      <c:txPr>
        <a:bodyPr/>
        <a:lstStyle/>
        <a:p>
          <a:pPr>
            <a:defRPr sz="1999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6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536908800155708E-2"/>
          <c:y val="8.5464585750169728E-2"/>
          <c:w val="0.82869470893544805"/>
          <c:h val="0.59177560083310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 13517,8 тыс.рублей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777FD"/>
              </a:solidFill>
            </c:spPr>
            <c:extLst>
              <c:ext xmlns:c16="http://schemas.microsoft.com/office/drawing/2014/chart" uri="{C3380CC4-5D6E-409C-BE32-E72D297353CC}">
                <c16:uniqueId val="{00000000-6E3A-4058-AF76-483D6DD337F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6E3A-4058-AF76-483D6DD337F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6E3A-4058-AF76-483D6DD337F7}"/>
              </c:ext>
            </c:extLst>
          </c:dPt>
          <c:dPt>
            <c:idx val="3"/>
            <c:bubble3D val="0"/>
            <c:spPr>
              <a:solidFill>
                <a:srgbClr val="FCB772"/>
              </a:solidFill>
            </c:spPr>
            <c:extLst>
              <c:ext xmlns:c16="http://schemas.microsoft.com/office/drawing/2014/chart" uri="{C3380CC4-5D6E-409C-BE32-E72D297353CC}">
                <c16:uniqueId val="{00000003-6E3A-4058-AF76-483D6DD337F7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</c:spPr>
            <c:extLst>
              <c:ext xmlns:c16="http://schemas.microsoft.com/office/drawing/2014/chart" uri="{C3380CC4-5D6E-409C-BE32-E72D297353CC}">
                <c16:uniqueId val="{00000004-6E3A-4058-AF76-483D6DD337F7}"/>
              </c:ext>
            </c:extLst>
          </c:dPt>
          <c:dPt>
            <c:idx val="5"/>
            <c:bubble3D val="0"/>
            <c:spPr>
              <a:solidFill>
                <a:srgbClr val="00FF99"/>
              </a:solidFill>
            </c:spPr>
            <c:extLst>
              <c:ext xmlns:c16="http://schemas.microsoft.com/office/drawing/2014/chart" uri="{C3380CC4-5D6E-409C-BE32-E72D297353CC}">
                <c16:uniqueId val="{00000005-6E3A-4058-AF76-483D6DD337F7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6-6E3A-4058-AF76-483D6DD337F7}"/>
              </c:ext>
            </c:extLst>
          </c:dPt>
          <c:dPt>
            <c:idx val="7"/>
            <c:bubble3D val="0"/>
            <c:spPr>
              <a:solidFill>
                <a:srgbClr val="C07872"/>
              </a:solidFill>
            </c:spPr>
            <c:extLst>
              <c:ext xmlns:c16="http://schemas.microsoft.com/office/drawing/2014/chart" uri="{C3380CC4-5D6E-409C-BE32-E72D297353CC}">
                <c16:uniqueId val="{00000007-6E3A-4058-AF76-483D6DD337F7}"/>
              </c:ext>
            </c:extLst>
          </c:dPt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  <c:pt idx="3">
                  <c:v>ЖКХ</c:v>
                </c:pt>
                <c:pt idx="4">
                  <c:v>Культура, кинематография</c:v>
                </c:pt>
                <c:pt idx="5">
                  <c:v>национальная оборона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5463.4</c:v>
                </c:pt>
                <c:pt idx="1">
                  <c:v>72</c:v>
                </c:pt>
                <c:pt idx="2">
                  <c:v>686</c:v>
                </c:pt>
                <c:pt idx="3">
                  <c:v>342.2</c:v>
                </c:pt>
                <c:pt idx="4">
                  <c:v>4464.8999999999996</c:v>
                </c:pt>
                <c:pt idx="5">
                  <c:v>304.10000000000002</c:v>
                </c:pt>
                <c:pt idx="6">
                  <c:v>192</c:v>
                </c:pt>
                <c:pt idx="7">
                  <c:v>1993.2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3A-4058-AF76-483D6DD33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8" b="1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9.3023225535365045E-2"/>
          <c:y val="0.71645014284718833"/>
          <c:w val="0.77519374339763325"/>
          <c:h val="0.2554113302208908"/>
        </c:manualLayout>
      </c:layout>
      <c:overlay val="0"/>
      <c:txPr>
        <a:bodyPr/>
        <a:lstStyle/>
        <a:p>
          <a:pPr>
            <a:defRPr sz="1381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57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97709520544194E-2"/>
          <c:y val="0.33491656392020758"/>
          <c:w val="0.86424566298583683"/>
          <c:h val="0.504341880950579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flip="none" rotWithShape="1">
              <a:gsLst>
                <a:gs pos="0">
                  <a:srgbClr val="FF9966">
                    <a:shade val="30000"/>
                    <a:satMod val="115000"/>
                  </a:srgbClr>
                </a:gs>
                <a:gs pos="50000">
                  <a:srgbClr val="FF9966">
                    <a:shade val="67500"/>
                    <a:satMod val="115000"/>
                  </a:srgbClr>
                </a:gs>
                <a:gs pos="100000">
                  <a:srgbClr val="FF9966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72</c:v>
                </c:pt>
                <c:pt idx="2">
                  <c:v>72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6-4C54-AA66-D11C7AC044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Культура, кинематография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6914.2</c:v>
                </c:pt>
                <c:pt idx="1">
                  <c:v>4464.8999999999996</c:v>
                </c:pt>
                <c:pt idx="2">
                  <c:v>4367.7</c:v>
                </c:pt>
                <c:pt idx="3">
                  <c:v>4194.2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86-4C54-AA66-D11C7AC044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9E5EF4"/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839.3</c:v>
                </c:pt>
                <c:pt idx="1">
                  <c:v>43.5</c:v>
                </c:pt>
                <c:pt idx="2">
                  <c:v>42.5</c:v>
                </c:pt>
                <c:pt idx="3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86-4C54-AA66-D11C7AC04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100"/>
        <c:axId val="162048256"/>
        <c:axId val="162054144"/>
      </c:barChart>
      <c:catAx>
        <c:axId val="16204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054144"/>
        <c:crosses val="autoZero"/>
        <c:auto val="1"/>
        <c:lblAlgn val="ctr"/>
        <c:lblOffset val="100"/>
        <c:noMultiLvlLbl val="0"/>
      </c:catAx>
      <c:valAx>
        <c:axId val="162054144"/>
        <c:scaling>
          <c:orientation val="minMax"/>
        </c:scaling>
        <c:delete val="0"/>
        <c:axPos val="l"/>
        <c:majorGridlines>
          <c:spPr>
            <a:effectLst>
              <a:outerShdw blurRad="50800" dist="546100" dir="5400000" algn="ctr" rotWithShape="0">
                <a:srgbClr val="000000">
                  <a:alpha val="43137"/>
                </a:srgbClr>
              </a:outerShdw>
            </a:effectLst>
          </c:spPr>
        </c:majorGridlines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759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048256"/>
        <c:crosses val="autoZero"/>
        <c:crossBetween val="between"/>
      </c:valAx>
      <c:spPr>
        <a:noFill/>
        <a:ln w="25398">
          <a:noFill/>
        </a:ln>
        <a:scene3d>
          <a:camera prst="orthographicFront"/>
          <a:lightRig rig="threePt" dir="t"/>
        </a:scene3d>
        <a:sp3d prstMaterial="metal"/>
      </c:spPr>
    </c:plotArea>
    <c:legend>
      <c:legendPos val="b"/>
      <c:legendEntry>
        <c:idx val="0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8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3505001064056202E-3"/>
          <c:y val="0.88932043257906501"/>
          <c:w val="0.65637337807095508"/>
          <c:h val="6.3313259505128103E-2"/>
        </c:manualLayout>
      </c:layout>
      <c:overlay val="0"/>
      <c:txPr>
        <a:bodyPr/>
        <a:lstStyle/>
        <a:p>
          <a:pPr>
            <a:defRPr sz="1098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36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9">
                <a:latin typeface="Times New Roman" pitchFamily="18" charset="0"/>
                <a:cs typeface="Times New Roman" pitchFamily="18" charset="0"/>
              </a:defRPr>
            </a:pPr>
            <a:r>
              <a:rPr lang="ru-RU" sz="1799" dirty="0">
                <a:latin typeface="Times New Roman" pitchFamily="18" charset="0"/>
                <a:cs typeface="Times New Roman" pitchFamily="18" charset="0"/>
              </a:rPr>
              <a:t>Динамика расходов бюджета МО поселок </a:t>
            </a:r>
            <a:r>
              <a:rPr lang="ru-RU" sz="1799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799" dirty="0">
                <a:latin typeface="Times New Roman" pitchFamily="18" charset="0"/>
                <a:cs typeface="Times New Roman" pitchFamily="18" charset="0"/>
              </a:rPr>
              <a:t> (сельское поселение)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FF0000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FF000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16328</c:v>
                </c:pt>
                <c:pt idx="1">
                  <c:v>17854.900000000001</c:v>
                </c:pt>
                <c:pt idx="2">
                  <c:v>13517.8</c:v>
                </c:pt>
                <c:pt idx="3">
                  <c:v>10762.4</c:v>
                </c:pt>
                <c:pt idx="4">
                  <c:v>10542.4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8-49A1-94CF-D16D19F0E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184192"/>
        <c:axId val="162247424"/>
      </c:barChart>
      <c:catAx>
        <c:axId val="16218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62247424"/>
        <c:crosses val="autoZero"/>
        <c:auto val="1"/>
        <c:lblAlgn val="ctr"/>
        <c:lblOffset val="100"/>
        <c:noMultiLvlLbl val="0"/>
      </c:catAx>
      <c:valAx>
        <c:axId val="16224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9"/>
            </a:pPr>
            <a:endParaRPr lang="ru-RU"/>
          </a:p>
        </c:txPr>
        <c:crossAx val="16218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96943038791662E-2"/>
          <c:y val="9.9768376423983465E-2"/>
          <c:w val="0.39827556033597589"/>
          <c:h val="0.95755613442478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flip="none" rotWithShape="1">
                <a:gsLst>
                  <a:gs pos="0">
                    <a:srgbClr val="FD5F5F">
                      <a:shade val="30000"/>
                      <a:satMod val="115000"/>
                    </a:srgbClr>
                  </a:gs>
                  <a:gs pos="50000">
                    <a:srgbClr val="FD5F5F">
                      <a:shade val="67500"/>
                      <a:satMod val="115000"/>
                    </a:srgbClr>
                  </a:gs>
                  <a:gs pos="100000">
                    <a:srgbClr val="FD5F5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BF1A-4BDC-A807-6D496773B1B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BF1A-4BDC-A807-6D496773B1BD}"/>
              </c:ext>
            </c:extLst>
          </c:dPt>
          <c:dPt>
            <c:idx val="2"/>
            <c:bubble3D val="0"/>
            <c:spPr>
              <a:solidFill>
                <a:srgbClr val="FF99CC"/>
              </a:solidFill>
            </c:spPr>
            <c:extLst>
              <c:ext xmlns:c16="http://schemas.microsoft.com/office/drawing/2014/chart" uri="{C3380CC4-5D6E-409C-BE32-E72D297353CC}">
                <c16:uniqueId val="{00000002-BF1A-4BDC-A807-6D496773B1BD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BF1A-4BDC-A807-6D496773B1BD}"/>
              </c:ext>
            </c:extLst>
          </c:dPt>
          <c:dPt>
            <c:idx val="4"/>
            <c:bubble3D val="0"/>
            <c:spPr>
              <a:solidFill>
                <a:srgbClr val="7B13F9"/>
              </a:solidFill>
            </c:spPr>
            <c:extLst>
              <c:ext xmlns:c16="http://schemas.microsoft.com/office/drawing/2014/chart" uri="{C3380CC4-5D6E-409C-BE32-E72D297353CC}">
                <c16:uniqueId val="{00000004-BF1A-4BDC-A807-6D496773B1BD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F1A-4BDC-A807-6D496773B1BD}"/>
              </c:ext>
            </c:extLst>
          </c:dPt>
          <c:cat>
            <c:strRef>
              <c:f>Лист1!$A$2:$A$9</c:f>
              <c:strCache>
                <c:ptCount val="8"/>
                <c:pt idx="0">
                  <c:v>Благоустройство территории</c:v>
                </c:pt>
                <c:pt idx="1">
                  <c:v>Развитие системы гражданской обороны, пожарной безопасности, безопасности на водных объектах, защиты населения от чрезвычайных ситуаций и снижение рисков их возникновения</c:v>
                </c:pt>
                <c:pt idx="2">
                  <c:v>Сохранение и развитие культуры</c:v>
                </c:pt>
                <c:pt idx="3">
                  <c:v>Информатизация муниципального образования</c:v>
                </c:pt>
                <c:pt idx="4">
                  <c:v>Развитие физической культуры и спорта</c:v>
                </c:pt>
                <c:pt idx="5">
                  <c:v>Социальная поддержка населения</c:v>
                </c:pt>
                <c:pt idx="6">
                  <c:v>Непрограммные расходы</c:v>
                </c:pt>
                <c:pt idx="7">
                  <c:v>Обеспечение безопасного проживания граждан в жилых помещениях маневренного фонда муниципального образования поселок Иванищи (сельское поселение) Гусь-Хрустального района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_-* #,##0.0_р_._-;\-* #,##0.0_р_._-;_-* &quot;-&quot;??_р_._-;_-@_-">
                  <c:v>143.19999999999999</c:v>
                </c:pt>
                <c:pt idx="1">
                  <c:v>0</c:v>
                </c:pt>
                <c:pt idx="2">
                  <c:v>4464.8999999999996</c:v>
                </c:pt>
                <c:pt idx="3">
                  <c:v>73.2</c:v>
                </c:pt>
                <c:pt idx="4">
                  <c:v>686</c:v>
                </c:pt>
                <c:pt idx="5">
                  <c:v>72</c:v>
                </c:pt>
                <c:pt idx="6">
                  <c:v>7920.6</c:v>
                </c:pt>
                <c:pt idx="7">
                  <c:v>157.9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1A-4BDC-A807-6D496773B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48712760770020991"/>
          <c:y val="0"/>
          <c:w val="0.51287239229979009"/>
          <c:h val="1"/>
        </c:manualLayout>
      </c:layout>
      <c:overlay val="0"/>
      <c:txPr>
        <a:bodyPr anchor="ctr" anchorCtr="0"/>
        <a:lstStyle/>
        <a:p>
          <a:pPr>
            <a:defRPr sz="10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7.28233E-6</cdr:x>
      <cdr:y>0</cdr:y>
    </cdr:from>
    <cdr:to>
      <cdr:x>0.99613</cdr:x>
      <cdr:y>0.23019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" y="-546"/>
          <a:ext cx="6839298" cy="1134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0.17955</cdr:x>
      <cdr:y>0.21926</cdr:y>
    </cdr:from>
    <cdr:to>
      <cdr:x>0.28299</cdr:x>
      <cdr:y>0.27758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4186" y="1079574"/>
          <a:ext cx="717078" cy="287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0.3257</cdr:x>
      <cdr:y>0.22785</cdr:y>
    </cdr:from>
    <cdr:to>
      <cdr:x>0.39855</cdr:x>
      <cdr:y>0.3217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48272" y="1008112"/>
          <a:ext cx="547632" cy="41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-539552" y="-8367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0.60042</cdr:x>
      <cdr:y>0.24925</cdr:y>
    </cdr:from>
    <cdr:to>
      <cdr:x>0.74438</cdr:x>
      <cdr:y>0.3346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128890" y="1224136"/>
          <a:ext cx="988313" cy="41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0.64732</cdr:x>
      <cdr:y>0.31753</cdr:y>
    </cdr:from>
    <cdr:to>
      <cdr:x>0.75654</cdr:x>
      <cdr:y>0.40338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00600" y="187220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0.62852</cdr:x>
      <cdr:y>0.16093</cdr:y>
    </cdr:from>
    <cdr:to>
      <cdr:x>0.69923</cdr:x>
      <cdr:y>0.26337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320530" y="791542"/>
          <a:ext cx="487207" cy="505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0.79607</cdr:x>
      <cdr:y>0.18995</cdr:y>
    </cdr:from>
    <cdr:to>
      <cdr:x>0.89021</cdr:x>
      <cdr:y>0.30701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8" y="936104"/>
          <a:ext cx="648126" cy="575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0.78633</cdr:x>
      <cdr:y>0.11084</cdr:y>
    </cdr:from>
    <cdr:to>
      <cdr:x>0.99875</cdr:x>
      <cdr:y>0.20599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992985" y="504057"/>
          <a:ext cx="135066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(</a:t>
          </a:r>
          <a:r>
            <a:rPr lang="ru-RU" sz="1400" dirty="0"/>
            <a:t>тыс.руб.)</a:t>
          </a:r>
        </a:p>
      </cdr:txBody>
    </cdr:sp>
  </cdr:relSizeAnchor>
  <cdr:relSizeAnchor xmlns:cdr="http://schemas.openxmlformats.org/drawingml/2006/chartDrawing">
    <cdr:from>
      <cdr:x>0.2346</cdr:x>
      <cdr:y>0.03053</cdr:y>
    </cdr:from>
    <cdr:to>
      <cdr:x>0.70605</cdr:x>
      <cdr:y>0.13003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983164" y="110455"/>
          <a:ext cx="398537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i="1" u="sng" dirty="0">
              <a:latin typeface="Times New Roman" pitchFamily="18" charset="0"/>
              <a:cs typeface="Times New Roman" pitchFamily="18" charset="0"/>
            </a:rPr>
            <a:t>Доля в общем объеме расходов местного бюджета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0.85518</cdr:x>
      <cdr:y>0.03509</cdr:y>
    </cdr:from>
    <cdr:to>
      <cdr:x>0.87484</cdr:x>
      <cdr:y>0.04632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5106" y="142876"/>
          <a:ext cx="142876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0.26424</cdr:x>
      <cdr:y>0.42578</cdr:y>
    </cdr:from>
    <cdr:to>
      <cdr:x>0.40583</cdr:x>
      <cdr:y>0.57472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0" y="1440160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dirty="0"/>
            <a:t>13517,8</a:t>
          </a:r>
        </a:p>
        <a:p xmlns:a="http://schemas.openxmlformats.org/drawingml/2006/main">
          <a:pPr algn="ctr"/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F50C4-854C-454F-B6D2-268280938402}" type="datetimeFigureOut">
              <a:rPr lang="ru-RU"/>
              <a:pPr>
                <a:defRPr/>
              </a:pPr>
              <a:t>17.11.2023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6E8BF5-4ED7-4F92-917B-CC1860EFB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9794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5BD585-D4E0-4FAA-9DAE-0D2FD33F813A}" type="slidenum">
              <a:rPr lang="ru-RU" altLang="ru-RU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5A0BA-9E93-4554-9CD7-AA65F586514D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1102C-B29C-49A1-AA51-5BC8B3D16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71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795DA-97EB-44D8-A2B8-2033B21871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73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972C-499A-4923-B86F-92816ED165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23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27A78-077E-47E5-BB6D-5EB47EB164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073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3D1D6-6E32-422F-AE6E-71EB2C1583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630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6105-8BB4-4E68-9567-ED079E024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5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37684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137684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B935-AE0C-478E-8F5C-A18DB22A6B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10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B8C6-FD40-440A-9E46-CA98A50A10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515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1551A-AA7E-4A3D-ADD1-22E40955B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485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fld id="{1324DD81-E884-4C85-9594-33C3D30315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32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8E6C-3867-44F2-99B0-1B9445ABD0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18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B9B8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6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946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14335A"/>
                </a:solidFill>
              </a:defRPr>
            </a:lvl1pPr>
          </a:lstStyle>
          <a:p>
            <a:fld id="{68C86686-BD62-45EF-AC25-0AAD82E3A2B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06" r:id="rId1"/>
    <p:sldLayoutId id="2147486798" r:id="rId2"/>
    <p:sldLayoutId id="2147486807" r:id="rId3"/>
    <p:sldLayoutId id="2147486799" r:id="rId4"/>
    <p:sldLayoutId id="2147486800" r:id="rId5"/>
    <p:sldLayoutId id="2147486801" r:id="rId6"/>
    <p:sldLayoutId id="2147486802" r:id="rId7"/>
    <p:sldLayoutId id="2147486808" r:id="rId8"/>
    <p:sldLayoutId id="2147486803" r:id="rId9"/>
    <p:sldLayoutId id="2147486804" r:id="rId10"/>
    <p:sldLayoutId id="2147486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39975" y="2031207"/>
            <a:ext cx="3887788" cy="2146697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 dirty="0">
                <a:solidFill>
                  <a:schemeClr val="tx1"/>
                </a:solidFill>
              </a:rPr>
              <a:t>  </a:t>
            </a:r>
            <a:br>
              <a:rPr lang="ru-RU" altLang="ru-RU" sz="2400" i="1" dirty="0">
                <a:solidFill>
                  <a:schemeClr val="tx1"/>
                </a:solidFill>
              </a:rPr>
            </a:br>
            <a:br>
              <a:rPr lang="ru-RU" altLang="ru-RU" sz="2400" dirty="0">
                <a:solidFill>
                  <a:schemeClr val="tx1"/>
                </a:solidFill>
              </a:rPr>
            </a:br>
            <a:endParaRPr lang="ru-RU" alt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9144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3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бюджета МО поселок Иванищи (сельское поселение) на 2024 год </a:t>
            </a:r>
          </a:p>
          <a:p>
            <a:pPr algn="ctr">
              <a:defRPr/>
            </a:pP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плановый период 2025 и 2026 годов</a:t>
            </a:r>
            <a:endParaRPr lang="ru-RU" sz="3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395" y="195486"/>
            <a:ext cx="799288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1040524"/>
              </p:ext>
            </p:extLst>
          </p:nvPr>
        </p:nvGraphicFramePr>
        <p:xfrm>
          <a:off x="891438" y="453033"/>
          <a:ext cx="7305582" cy="433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58083" y="1553759"/>
            <a:ext cx="801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928662" y="303610"/>
            <a:ext cx="70278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ОБЪЕМ МУНИЦИПАЛЬНОГО ДОЛГА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34055"/>
              </p:ext>
            </p:extLst>
          </p:nvPr>
        </p:nvGraphicFramePr>
        <p:xfrm>
          <a:off x="857226" y="1071553"/>
          <a:ext cx="6786609" cy="3092801"/>
        </p:xfrm>
        <a:graphic>
          <a:graphicData uri="http://schemas.openxmlformats.org/drawingml/2006/table">
            <a:tbl>
              <a:tblPr/>
              <a:tblGrid>
                <a:gridCol w="3133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Вид заимствования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4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202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Бюджетные кредиты, привлеченные в бюджет поселения из областного бюджета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Привлечение,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Погашение,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Бюджетные кредиты, привлеченные в бюджет поселения от кредитных организаций, с погашением в следующем году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Привлечение,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Погашение, всего: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357159" y="107139"/>
            <a:ext cx="7715304" cy="750099"/>
          </a:xfrm>
        </p:spPr>
        <p:txBody>
          <a:bodyPr/>
          <a:lstStyle/>
          <a:p>
            <a:pPr algn="ctr"/>
            <a:r>
              <a:rPr lang="ru-RU" altLang="ru-RU" sz="1400" dirty="0">
                <a:solidFill>
                  <a:srgbClr val="7B13F9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МУНИЦИПАЛЬНЫМ ПРОГРАММАМ И НЕПРОГРАММНЫМ НАПРАВЛЕНИЯМ ДЕЯТЕЛЬНОСТИ НА 2024 ГОД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528249"/>
              </p:ext>
            </p:extLst>
          </p:nvPr>
        </p:nvGraphicFramePr>
        <p:xfrm>
          <a:off x="468314" y="789383"/>
          <a:ext cx="8568182" cy="4246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594122"/>
          </a:xfrm>
        </p:spPr>
        <p:txBody>
          <a:bodyPr/>
          <a:lstStyle/>
          <a:p>
            <a:pPr algn="ctr" eaLnBrk="1" hangingPunct="1"/>
            <a:r>
              <a:rPr lang="ru-RU" altLang="ru-RU" sz="16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На 2024 год в бюджете предусмотрены </a:t>
            </a:r>
            <a:br>
              <a:rPr lang="ru-RU" altLang="ru-RU" sz="16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следующие муниципальные программы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A65CBA7-318F-46CE-88E3-4D23BCD0E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989323"/>
              </p:ext>
            </p:extLst>
          </p:nvPr>
        </p:nvGraphicFramePr>
        <p:xfrm>
          <a:off x="611560" y="1131590"/>
          <a:ext cx="7467600" cy="3111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3">
                  <a:extLst>
                    <a:ext uri="{9D8B030D-6E8A-4147-A177-3AD203B41FA5}">
                      <a16:colId xmlns:a16="http://schemas.microsoft.com/office/drawing/2014/main" val="567979256"/>
                    </a:ext>
                  </a:extLst>
                </a:gridCol>
                <a:gridCol w="6681537">
                  <a:extLst>
                    <a:ext uri="{9D8B030D-6E8A-4147-A177-3AD203B41FA5}">
                      <a16:colId xmlns:a16="http://schemas.microsoft.com/office/drawing/2014/main" val="1878648596"/>
                    </a:ext>
                  </a:extLst>
                </a:gridCol>
              </a:tblGrid>
              <a:tr h="31823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№ п/п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effectLst/>
                        </a:rPr>
                        <a:t>Наименование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2815591125"/>
                  </a:ext>
                </a:extLst>
              </a:tr>
              <a:tr h="38486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Сохранение и развитие культуры муниципального образования поселок </a:t>
                      </a:r>
                      <a:r>
                        <a:rPr lang="ru-RU" sz="1100" kern="1200" dirty="0" err="1">
                          <a:effectLst/>
                        </a:rPr>
                        <a:t>Иванищи</a:t>
                      </a:r>
                      <a:r>
                        <a:rPr lang="ru-RU" sz="1100" kern="1200" dirty="0">
                          <a:effectLst/>
                        </a:rPr>
                        <a:t> (сельское поселение) Гусь-Хрустального района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2734670761"/>
                  </a:ext>
                </a:extLst>
              </a:tr>
              <a:tr h="7703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Развитие системы гражданской обороны, пожарной безопасности, безопасности на водных объектах, защиты населения от чрезвычайных ситуаций и снижения рисков их возникновения на территории муниципального образования поселок Иванищи (сельское поселение)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156576551"/>
                  </a:ext>
                </a:extLst>
              </a:tr>
              <a:tr h="38486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Благоустройство территории муниципального образования поселок Иванищи (сельское поселение)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2112433340"/>
                  </a:ext>
                </a:extLst>
              </a:tr>
              <a:tr h="28893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Информатизация муниципального образовании поселок Иванищи (сельское поселение)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545461244"/>
                  </a:ext>
                </a:extLst>
              </a:tr>
              <a:tr h="38486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Развитие физической культуры и спорта на территории муниципального образования поселок Иванищи (сельское поселение)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2730648011"/>
                  </a:ext>
                </a:extLst>
              </a:tr>
              <a:tr h="19415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Социальная поддержка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3487323954"/>
                  </a:ext>
                </a:extLst>
              </a:tr>
              <a:tr h="38486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 безопасного проживания граждан в жилых помещениях маневренного фонда муниципального образования поселок </a:t>
                      </a:r>
                      <a:r>
                        <a:rPr lang="ru-RU" sz="1000" dirty="0" err="1">
                          <a:effectLst/>
                        </a:rPr>
                        <a:t>Иванищи</a:t>
                      </a:r>
                      <a:r>
                        <a:rPr lang="ru-RU" sz="1000" dirty="0">
                          <a:effectLst/>
                        </a:rPr>
                        <a:t> (сельское поселение) Гусь-Хрустального района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39" marR="62039" marT="0" marB="0"/>
                </a:tc>
                <a:extLst>
                  <a:ext uri="{0D108BD9-81ED-4DB2-BD59-A6C34878D82A}">
                    <a16:rowId xmlns:a16="http://schemas.microsoft.com/office/drawing/2014/main" val="35596455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5"/>
          <p:cNvSpPr txBox="1">
            <a:spLocks noChangeArrowheads="1"/>
          </p:cNvSpPr>
          <p:nvPr/>
        </p:nvSpPr>
        <p:spPr bwMode="auto">
          <a:xfrm>
            <a:off x="251520" y="339502"/>
            <a:ext cx="871296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4000" b="1" dirty="0">
                <a:solidFill>
                  <a:srgbClr val="9A3130"/>
                </a:solidFill>
                <a:latin typeface="Times New Roman" pitchFamily="18" charset="0"/>
              </a:rPr>
              <a:t>Подготовлено администрацией муниципального образования поселок </a:t>
            </a:r>
            <a:r>
              <a:rPr lang="ru-RU" sz="4000" b="1" dirty="0" err="1">
                <a:solidFill>
                  <a:srgbClr val="9A3130"/>
                </a:solidFill>
                <a:latin typeface="Times New Roman" pitchFamily="18" charset="0"/>
              </a:rPr>
              <a:t>Иванищи</a:t>
            </a:r>
            <a:r>
              <a:rPr lang="ru-RU" sz="4000" b="1" dirty="0">
                <a:solidFill>
                  <a:srgbClr val="9A3130"/>
                </a:solidFill>
                <a:latin typeface="Times New Roman" pitchFamily="18" charset="0"/>
              </a:rPr>
              <a:t> (сельское поселение)</a:t>
            </a:r>
          </a:p>
          <a:p>
            <a:pPr algn="ctr"/>
            <a:endParaRPr lang="ru-RU" sz="3200" b="1" dirty="0">
              <a:solidFill>
                <a:srgbClr val="9A3130"/>
              </a:solidFill>
              <a:latin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601521, Владимирская область, Гусь-Хрустальный  район, поселок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ул. Советская, д. 4; факс: (8 49241) 51669; адрес электронной почты: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admivan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mail.ru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понедельника по четверг – с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-15; пятница – с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-00;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суббота, воскресенье - выходные дни.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Обеденный перерыв - с 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-00 до 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-00.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extBox 6"/>
          <p:cNvSpPr txBox="1">
            <a:spLocks noChangeArrowheads="1"/>
          </p:cNvSpPr>
          <p:nvPr/>
        </p:nvSpPr>
        <p:spPr bwMode="auto">
          <a:xfrm>
            <a:off x="2267745" y="2625444"/>
            <a:ext cx="557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57504"/>
            <a:ext cx="8352928" cy="4447371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Уважаемые жители МО поселок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(сельское поселение)!</a:t>
            </a:r>
          </a:p>
          <a:p>
            <a:pPr algn="ctr">
              <a:defRPr/>
            </a:pPr>
            <a:r>
              <a:rPr lang="ru-RU" sz="1200" b="1" dirty="0">
                <a:latin typeface="Arial" charset="0"/>
                <a:cs typeface="Aharoni" pitchFamily="2" charset="-79"/>
              </a:rPr>
              <a:t>	</a:t>
            </a:r>
          </a:p>
          <a:p>
            <a:pPr algn="just">
              <a:defRPr/>
            </a:pPr>
            <a:r>
              <a:rPr lang="ru-RU" sz="2600" b="1" dirty="0">
                <a:latin typeface="Arial" charset="0"/>
                <a:cs typeface="Aharoni" pitchFamily="2" charset="-79"/>
              </a:rPr>
              <a:t>	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Предлагаем Вашему вниманию издание, в котором кратко и доступно отражены основные положения проекта решения о бюджете МО поселок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(сельское поселение) на 2024 год и плановый период 2025-2026 годов.  </a:t>
            </a:r>
            <a:endParaRPr lang="ru-RU" sz="2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	Изложенные в текстовом и графическом виде  данные наглядно показывают направления расходов бюджетных средств.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395288" y="428610"/>
            <a:ext cx="8034364" cy="457320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Проект решения подготовлен в соответствии с требованиями Бюджетного кодекса Российской  Федерации,  Налогового кодекса Российской Федерации, решением Совета народных депутатов муниципального образования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 Гусь-Хрустального района Владимирской области от 30.04.2014 № 115 «Об утверждении Положения о бюджетном процессе в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поселение)», иных законодательных и нормативных правовых актов Российской Федерации, Владимирской области,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поселение).</a:t>
            </a:r>
          </a:p>
          <a:p>
            <a:pPr marL="36512" indent="0" algn="just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/>
              <a:t>  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/>
              <a:t> 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Муниципальные программы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 до 2026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МО поселок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(сельское поселение) на 2024-2026 годы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250032"/>
            <a:ext cx="8435975" cy="4698206"/>
          </a:xfrm>
        </p:spPr>
        <p:txBody>
          <a:bodyPr/>
          <a:lstStyle/>
          <a:p>
            <a:endParaRPr lang="ru-RU" altLang="ru-RU" sz="1600" dirty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Основные задачи бюджетной и налоговой политики:</a:t>
            </a:r>
            <a:endParaRPr lang="ru-RU" altLang="ru-RU" sz="1600" dirty="0"/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местного бюджета; 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поддержка инвестиционной активности хозяйствующих субъектов, осуществляющих деятельность на территории поселения;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повышение качества управления муниципальными финансами, эффективности расходования бюджетных средств;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обеспечение роста доходной части бюджета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 поселок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Иванищи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(сельское поселение)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упорядочение существующих налоговых льгот путем отмены неэффективных льгот; предоставление налоговых   льгот,  носящих ограниченный во времени характер;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совершенствование системы управления и распоряжения муниципальным имуществом, увеличение доходов от его использования; </a:t>
            </a:r>
          </a:p>
          <a:p>
            <a:pPr algn="just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проведение взвешенной долговой политики, снижение расходов на обслуживание муниципального долга.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CCC1DA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59769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Доходы бюджета на 2023 год и</a:t>
            </a:r>
            <a:b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плановый период 2024 и 2025 годов</a:t>
            </a:r>
            <a:b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22334"/>
              </p:ext>
            </p:extLst>
          </p:nvPr>
        </p:nvGraphicFramePr>
        <p:xfrm>
          <a:off x="714348" y="571486"/>
          <a:ext cx="7991475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9"/>
            <a:ext cx="8229600" cy="704850"/>
          </a:xfrm>
        </p:spPr>
        <p:txBody>
          <a:bodyPr/>
          <a:lstStyle/>
          <a:p>
            <a:pPr algn="ctr" eaLnBrk="1" hangingPunct="1"/>
            <a:r>
              <a:rPr lang="ru-RU" altLang="ru-RU" sz="2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на 2024 год и</a:t>
            </a:r>
            <a:br>
              <a:rPr lang="ru-RU" altLang="ru-RU" sz="2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на плановый период 2025 и 2026 годов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340727"/>
              </p:ext>
            </p:extLst>
          </p:nvPr>
        </p:nvGraphicFramePr>
        <p:xfrm>
          <a:off x="457200" y="1200151"/>
          <a:ext cx="7467600" cy="231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16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10799,8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8323,4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8180,4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1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6780,0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6632,0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6476,0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888,3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738,3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738,3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336,6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347,6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360,6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94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2794,9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605,5</a:t>
                      </a:r>
                    </a:p>
                  </a:txBody>
                  <a:tcPr marL="82973" marR="82973" marT="34298" marB="342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605,5</a:t>
                      </a:r>
                    </a:p>
                  </a:txBody>
                  <a:tcPr marL="82973" marR="82973" marT="34298" marB="3429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7308850" y="897731"/>
            <a:ext cx="1296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229600" cy="648890"/>
          </a:xfrm>
        </p:spPr>
        <p:txBody>
          <a:bodyPr/>
          <a:lstStyle/>
          <a:p>
            <a:pPr algn="ctr" eaLnBrk="1" hangingPunct="1"/>
            <a:r>
              <a:rPr lang="ru-RU" altLang="ru-RU" sz="2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469882"/>
              </p:ext>
            </p:extLst>
          </p:nvPr>
        </p:nvGraphicFramePr>
        <p:xfrm>
          <a:off x="214282" y="801056"/>
          <a:ext cx="8337742" cy="381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149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 показателя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(раздел,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подраздел)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01.10.2023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77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17854,9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13517,8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10995,4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11008,4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6077,8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5463,4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5291,9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5239,9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289,6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304,1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315,1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328,1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991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1840,4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1993,2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1748,5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342,2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38,4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9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6914,2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4464,9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4367,7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4194,2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301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145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839,3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669,8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669,8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972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233,0</a:t>
                      </a:r>
                    </a:p>
                  </a:txBody>
                  <a:tcPr marL="91446" marR="91446"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433,0</a:t>
                      </a:r>
                    </a:p>
                  </a:txBody>
                  <a:tcPr marL="91446" marR="91446" marT="34289" marB="34289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875110"/>
          </a:xfrm>
        </p:spPr>
        <p:txBody>
          <a:bodyPr/>
          <a:lstStyle/>
          <a:p>
            <a:pPr algn="ctr" eaLnBrk="1" hangingPunct="1"/>
            <a: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Структура бюджетных ассигнований по разделам </a:t>
            </a:r>
            <a:br>
              <a:rPr lang="en-US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классификации расходов бюджетов на 2024 год</a:t>
            </a: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76500"/>
              </p:ext>
            </p:extLst>
          </p:nvPr>
        </p:nvGraphicFramePr>
        <p:xfrm>
          <a:off x="519113" y="1113235"/>
          <a:ext cx="8445500" cy="403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pPr algn="ctr" eaLnBrk="1" hangingPunct="1"/>
            <a:r>
              <a:rPr lang="ru-RU" altLang="ru-RU" sz="2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 на социальную сферу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029835"/>
              </p:ext>
            </p:extLst>
          </p:nvPr>
        </p:nvGraphicFramePr>
        <p:xfrm>
          <a:off x="428596" y="1525191"/>
          <a:ext cx="8453437" cy="361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21738" y="642924"/>
            <a:ext cx="796451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Расходы:  2024 год – 5222,9 тыс.руб.,  2025 год – 5109,5 тыс. руб., 2025 год – 4936,0 тыс.руб.</a:t>
            </a:r>
          </a:p>
          <a:p>
            <a:pPr algn="just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Бюджетная политика в социально-культурной сфере  ориентирована на сохранение приоритетности в финансовом обеспечении обширного спектра задач в области социальной политики, культуры, физической культуры и спорта.</a:t>
            </a:r>
          </a:p>
          <a:p>
            <a:pPr eaLnBrk="1" hangingPunct="1"/>
            <a:r>
              <a:rPr lang="ru-RU" altLang="ru-RU" sz="1400" dirty="0"/>
              <a:t>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27665</TotalTime>
  <Words>900</Words>
  <Application>Microsoft Office PowerPoint</Application>
  <PresentationFormat>Экран (16:9)</PresentationFormat>
  <Paragraphs>212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Times New Roman</vt:lpstr>
      <vt:lpstr>Wingdings</vt:lpstr>
      <vt:lpstr>Wingdings 2</vt:lpstr>
      <vt:lpstr>Техническая</vt:lpstr>
      <vt:lpstr>    </vt:lpstr>
      <vt:lpstr>Презентация PowerPoint</vt:lpstr>
      <vt:lpstr>Презентация PowerPoint</vt:lpstr>
      <vt:lpstr>Презентация PowerPoint</vt:lpstr>
      <vt:lpstr>Доходы бюджета на 2023 год и  плановый период 2024 и 2025 годов </vt:lpstr>
      <vt:lpstr>Межбюджетные трансферты на 2024 год и на плановый период 2025 и 2026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 классификации расходов бюджетов на 2024 год</vt:lpstr>
      <vt:lpstr>Расходы местного бюджета на социальную сферу</vt:lpstr>
      <vt:lpstr>Презентация PowerPoint</vt:lpstr>
      <vt:lpstr>Презентация PowerPoint</vt:lpstr>
      <vt:lpstr>РАСПРЕДЕЛЕНИЕ БЮДЖЕТНЫХ АССИГНОВАНИЙ ПО МУНИЦИПАЛЬНЫМ ПРОГРАММАМ И НЕПРОГРАММНЫМ НАПРАВЛЕНИЯМ ДЕЯТЕЛЬНОСТИ НА 2024 ГОД</vt:lpstr>
      <vt:lpstr>На 2024 год в бюджете предусмотрены  следующие муниципальные программы</vt:lpstr>
      <vt:lpstr>Презентация PowerPoint</vt:lpstr>
    </vt:vector>
  </TitlesOfParts>
  <Company>2222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Денис</cp:lastModifiedBy>
  <cp:revision>2217</cp:revision>
  <dcterms:created xsi:type="dcterms:W3CDTF">2013-04-17T07:52:47Z</dcterms:created>
  <dcterms:modified xsi:type="dcterms:W3CDTF">2023-11-17T11:49:57Z</dcterms:modified>
</cp:coreProperties>
</file>