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drawings/drawing2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rawings/drawing3.xml" ContentType="application/vnd.openxmlformats-officedocument.drawingml.chartshap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5761" r:id="rId1"/>
  </p:sldMasterIdLst>
  <p:notesMasterIdLst>
    <p:notesMasterId r:id="rId16"/>
  </p:notesMasterIdLst>
  <p:sldIdLst>
    <p:sldId id="258" r:id="rId2"/>
    <p:sldId id="311" r:id="rId3"/>
    <p:sldId id="271" r:id="rId4"/>
    <p:sldId id="290" r:id="rId5"/>
    <p:sldId id="259" r:id="rId6"/>
    <p:sldId id="261" r:id="rId7"/>
    <p:sldId id="272" r:id="rId8"/>
    <p:sldId id="323" r:id="rId9"/>
    <p:sldId id="322" r:id="rId10"/>
    <p:sldId id="320" r:id="rId11"/>
    <p:sldId id="325" r:id="rId12"/>
    <p:sldId id="310" r:id="rId13"/>
    <p:sldId id="326" r:id="rId14"/>
    <p:sldId id="328" r:id="rId15"/>
  </p:sldIdLst>
  <p:sldSz cx="9144000" cy="5143500" type="screen16x9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6666FF"/>
    <a:srgbClr val="7B13F9"/>
    <a:srgbClr val="EC2095"/>
    <a:srgbClr val="FD5F5F"/>
    <a:srgbClr val="FF99CC"/>
    <a:srgbClr val="993366"/>
    <a:srgbClr val="FF9999"/>
    <a:srgbClr val="9E5EF4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248" autoAdjust="0"/>
    <p:restoredTop sz="86429" autoAdjust="0"/>
  </p:normalViewPr>
  <p:slideViewPr>
    <p:cSldViewPr>
      <p:cViewPr>
        <p:scale>
          <a:sx n="120" d="100"/>
          <a:sy n="120" d="100"/>
        </p:scale>
        <p:origin x="-1626" y="-58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27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Office_Excel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depthPercent val="100"/>
      <c:rAngAx val="1"/>
    </c:view3D>
    <c:plotArea>
      <c:layout>
        <c:manualLayout>
          <c:layoutTarget val="inner"/>
          <c:xMode val="edge"/>
          <c:yMode val="edge"/>
          <c:x val="4.5704992130339524E-2"/>
          <c:y val="4.6194218084325472E-2"/>
          <c:w val="0.67487841359716727"/>
          <c:h val="0.83618801260242004"/>
        </c:manualLayout>
      </c:layout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Налоговые и неналоговые доходы</c:v>
                </c:pt>
              </c:strCache>
            </c:strRef>
          </c:tx>
          <c:spPr>
            <a:solidFill>
              <a:srgbClr val="FFFF00"/>
            </a:solidFill>
          </c:spPr>
          <c:cat>
            <c:numRef>
              <c:f>Лист1!$A$2:$A$4</c:f>
              <c:numCache>
                <c:formatCode>General</c:formatCode>
                <c:ptCount val="3"/>
                <c:pt idx="0">
                  <c:v>2022</c:v>
                </c:pt>
                <c:pt idx="1">
                  <c:v>2023</c:v>
                </c:pt>
                <c:pt idx="2">
                  <c:v>2024</c:v>
                </c:pt>
              </c:numCache>
            </c:numRef>
          </c:cat>
          <c:val>
            <c:numRef>
              <c:f>Лист1!$B$2:$B$4</c:f>
              <c:numCache>
                <c:formatCode>0.0</c:formatCode>
                <c:ptCount val="3"/>
                <c:pt idx="0">
                  <c:v>2540.5</c:v>
                </c:pt>
                <c:pt idx="1">
                  <c:v>2388.6999999999998</c:v>
                </c:pt>
                <c:pt idx="2">
                  <c:v>2481.1999999999998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D6F-4021-82DB-1D4EAE9BF14E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Безвозмездные поступления</c:v>
                </c:pt>
              </c:strCache>
            </c:strRef>
          </c:tx>
          <c:spPr>
            <a:solidFill>
              <a:srgbClr val="0070C0"/>
            </a:solidFill>
          </c:spPr>
          <c:cat>
            <c:numRef>
              <c:f>Лист1!$A$2:$A$4</c:f>
              <c:numCache>
                <c:formatCode>General</c:formatCode>
                <c:ptCount val="3"/>
                <c:pt idx="0">
                  <c:v>2022</c:v>
                </c:pt>
                <c:pt idx="1">
                  <c:v>2023</c:v>
                </c:pt>
                <c:pt idx="2">
                  <c:v>2024</c:v>
                </c:pt>
              </c:numCache>
            </c:numRef>
          </c:cat>
          <c:val>
            <c:numRef>
              <c:f>Лист1!$C$2:$C$4</c:f>
              <c:numCache>
                <c:formatCode>0.0</c:formatCode>
                <c:ptCount val="3"/>
                <c:pt idx="0">
                  <c:v>9439.9</c:v>
                </c:pt>
                <c:pt idx="1">
                  <c:v>6687</c:v>
                </c:pt>
                <c:pt idx="2">
                  <c:v>8037.3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DD6F-4021-82DB-1D4EAE9BF14E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rgbClr val="00FFFF"/>
            </a:solidFill>
          </c:spPr>
          <c:dLbls>
            <c:dLbl>
              <c:idx val="0"/>
              <c:layout>
                <c:manualLayout>
                  <c:x val="-3.6548959524221075E-7"/>
                  <c:y val="3.9680072799707639E-6"/>
                </c:manualLayout>
              </c:layout>
              <c:spPr/>
              <c:txPr>
                <a:bodyPr/>
                <a:lstStyle/>
                <a:p>
                  <a:pPr>
                    <a:defRPr>
                      <a:solidFill>
                        <a:schemeClr val="bg1"/>
                      </a:solidFill>
                    </a:defRPr>
                  </a:pPr>
                  <a:endParaRPr lang="ru-RU"/>
                </a:p>
              </c:txPr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D6F-4021-82DB-1D4EAE9BF14E}"/>
                </c:ext>
              </c:extLst>
            </c:dLbl>
            <c:dLbl>
              <c:idx val="1"/>
              <c:layout>
                <c:manualLayout>
                  <c:x val="-1.8274479762110635E-7"/>
                  <c:y val="-2.9392021924562868E-2"/>
                </c:manualLayout>
              </c:layout>
              <c:spPr/>
              <c:txPr>
                <a:bodyPr/>
                <a:lstStyle/>
                <a:p>
                  <a:pPr>
                    <a:defRPr>
                      <a:solidFill>
                        <a:schemeClr val="bg1"/>
                      </a:solidFill>
                    </a:defRPr>
                  </a:pPr>
                  <a:endParaRPr lang="ru-RU"/>
                </a:p>
              </c:txPr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D6F-4021-82DB-1D4EAE9BF14E}"/>
                </c:ext>
              </c:extLst>
            </c:dLbl>
            <c:dLbl>
              <c:idx val="2"/>
              <c:layout>
                <c:manualLayout>
                  <c:x val="4.2548588854519193E-17"/>
                  <c:y val="-4.1992429042110119E-2"/>
                </c:manualLayout>
              </c:layout>
              <c:spPr/>
              <c:txPr>
                <a:bodyPr/>
                <a:lstStyle/>
                <a:p>
                  <a:pPr>
                    <a:defRPr>
                      <a:solidFill>
                        <a:schemeClr val="bg1"/>
                      </a:solidFill>
                    </a:defRPr>
                  </a:pPr>
                  <a:endParaRPr lang="ru-RU"/>
                </a:p>
              </c:txPr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D6F-4021-82DB-1D4EAE9BF14E}"/>
                </c:ext>
              </c:extLst>
            </c:dLbl>
            <c:dLbl>
              <c:idx val="3"/>
              <c:layout>
                <c:manualLayout>
                  <c:x val="-2.4577570586492635E-3"/>
                  <c:y val="-4.1994743713023135E-2"/>
                </c:manualLayout>
              </c:layout>
              <c:spPr/>
              <c:txPr>
                <a:bodyPr/>
                <a:lstStyle/>
                <a:p>
                  <a:pPr>
                    <a:defRPr>
                      <a:solidFill>
                        <a:schemeClr val="bg1"/>
                      </a:solidFill>
                    </a:defRPr>
                  </a:pPr>
                  <a:endParaRPr lang="ru-RU"/>
                </a:p>
              </c:txPr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DD6F-4021-82DB-1D4EAE9BF14E}"/>
                </c:ext>
              </c:extLst>
            </c:dLbl>
            <c:dLbl>
              <c:idx val="4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DD6F-4021-82DB-1D4EAE9BF14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2022</c:v>
                </c:pt>
                <c:pt idx="1">
                  <c:v>2023</c:v>
                </c:pt>
                <c:pt idx="2">
                  <c:v>2024</c:v>
                </c:pt>
              </c:numCache>
            </c:numRef>
          </c:cat>
          <c:val>
            <c:numRef>
              <c:f>Лист1!$D$2:$D$4</c:f>
              <c:numCache>
                <c:formatCode>General</c:formatCode>
                <c:ptCount val="3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DD6F-4021-82DB-1D4EAE9BF14E}"/>
            </c:ext>
          </c:extLst>
        </c:ser>
        <c:gapWidth val="134"/>
        <c:gapDepth val="82"/>
        <c:shape val="box"/>
        <c:axId val="53661056"/>
        <c:axId val="53660672"/>
        <c:axId val="0"/>
      </c:bar3DChart>
      <c:catAx>
        <c:axId val="53661056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2399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53660672"/>
        <c:crosses val="autoZero"/>
        <c:auto val="1"/>
        <c:lblAlgn val="ctr"/>
        <c:lblOffset val="100"/>
      </c:catAx>
      <c:valAx>
        <c:axId val="53660672"/>
        <c:scaling>
          <c:orientation val="minMax"/>
        </c:scaling>
        <c:delete val="1"/>
        <c:axPos val="l"/>
        <c:numFmt formatCode="0.0" sourceLinked="1"/>
        <c:tickLblPos val="none"/>
        <c:crossAx val="53661056"/>
        <c:crosses val="autoZero"/>
        <c:crossBetween val="between"/>
        <c:majorUnit val="20"/>
      </c:valAx>
      <c:spPr>
        <a:noFill/>
        <a:ln w="25390">
          <a:noFill/>
        </a:ln>
      </c:spPr>
    </c:plotArea>
    <c:legend>
      <c:legendPos val="r"/>
      <c:legendEntry>
        <c:idx val="0"/>
        <c:delete val="1"/>
      </c:legendEntry>
      <c:legendEntry>
        <c:idx val="1"/>
        <c:txPr>
          <a:bodyPr/>
          <a:lstStyle/>
          <a:p>
            <a:pPr>
              <a:defRPr sz="1999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egendEntry>
        <c:idx val="2"/>
        <c:txPr>
          <a:bodyPr/>
          <a:lstStyle/>
          <a:p>
            <a:pPr>
              <a:defRPr sz="1999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ayout>
        <c:manualLayout>
          <c:xMode val="edge"/>
          <c:yMode val="edge"/>
          <c:x val="0.71190476190476148"/>
          <c:y val="0.26936619718309901"/>
          <c:w val="0.28571428571428625"/>
          <c:h val="0.59507042253521214"/>
        </c:manualLayout>
      </c:layout>
      <c:txPr>
        <a:bodyPr/>
        <a:lstStyle/>
        <a:p>
          <a:pPr>
            <a:defRPr sz="1999">
              <a:solidFill>
                <a:srgbClr val="002060"/>
              </a:solidFill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</c:chart>
  <c:txPr>
    <a:bodyPr/>
    <a:lstStyle/>
    <a:p>
      <a:pPr>
        <a:defRPr sz="969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0"/>
    </c:view3D>
    <c:plotArea>
      <c:layout>
        <c:manualLayout>
          <c:layoutTarget val="inner"/>
          <c:xMode val="edge"/>
          <c:yMode val="edge"/>
          <c:x val="9.4536908800155708E-2"/>
          <c:y val="8.5464585750169728E-2"/>
          <c:w val="0.82869470893544805"/>
          <c:h val="0.5917756008331036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2022 год 11980,4 тыс.рублей</c:v>
                </c:pt>
              </c:strCache>
            </c:strRef>
          </c:tx>
          <c:explosion val="26"/>
          <c:dPt>
            <c:idx val="0"/>
            <c:spPr>
              <a:solidFill>
                <a:srgbClr val="7777FD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6E3A-4058-AF76-483D6DD337F7}"/>
              </c:ext>
            </c:extLst>
          </c:dPt>
          <c:dPt>
            <c:idx val="1"/>
            <c:spPr>
              <a:solidFill>
                <a:srgbClr val="0000FF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6E3A-4058-AF76-483D6DD337F7}"/>
              </c:ext>
            </c:extLst>
          </c:dPt>
          <c:dPt>
            <c:idx val="2"/>
            <c:spPr>
              <a:solidFill>
                <a:srgbClr val="FF0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6E3A-4058-AF76-483D6DD337F7}"/>
              </c:ext>
            </c:extLst>
          </c:dPt>
          <c:dPt>
            <c:idx val="3"/>
            <c:spPr>
              <a:solidFill>
                <a:srgbClr val="FCB772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6E3A-4058-AF76-483D6DD337F7}"/>
              </c:ext>
            </c:extLst>
          </c:dPt>
          <c:dPt>
            <c:idx val="4"/>
            <c:spPr>
              <a:solidFill>
                <a:srgbClr val="993366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6E3A-4058-AF76-483D6DD337F7}"/>
              </c:ext>
            </c:extLst>
          </c:dPt>
          <c:dPt>
            <c:idx val="5"/>
            <c:spPr>
              <a:solidFill>
                <a:srgbClr val="00FF99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6E3A-4058-AF76-483D6DD337F7}"/>
              </c:ext>
            </c:extLst>
          </c:dPt>
          <c:dPt>
            <c:idx val="6"/>
            <c:spPr>
              <a:solidFill>
                <a:srgbClr val="FF00FF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6-6E3A-4058-AF76-483D6DD337F7}"/>
              </c:ext>
            </c:extLst>
          </c:dPt>
          <c:dPt>
            <c:idx val="7"/>
            <c:spPr>
              <a:solidFill>
                <a:srgbClr val="C07872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6E3A-4058-AF76-483D6DD337F7}"/>
              </c:ext>
            </c:extLst>
          </c:dPt>
          <c:cat>
            <c:strRef>
              <c:f>Лист1!$A$2:$A$9</c:f>
              <c:strCache>
                <c:ptCount val="8"/>
                <c:pt idx="0">
                  <c:v>Общегосударственные вопросы</c:v>
                </c:pt>
                <c:pt idx="1">
                  <c:v>Социальная политика</c:v>
                </c:pt>
                <c:pt idx="2">
                  <c:v>Физическая культура и спорт</c:v>
                </c:pt>
                <c:pt idx="3">
                  <c:v>ЖКХ</c:v>
                </c:pt>
                <c:pt idx="4">
                  <c:v>Культура, кинематография</c:v>
                </c:pt>
                <c:pt idx="5">
                  <c:v>национальная оборона</c:v>
                </c:pt>
                <c:pt idx="6">
                  <c:v>национальная безопасность</c:v>
                </c:pt>
                <c:pt idx="7">
                  <c:v>национальная экономика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4366.5</c:v>
                </c:pt>
                <c:pt idx="1">
                  <c:v>72</c:v>
                </c:pt>
                <c:pt idx="2">
                  <c:v>560.20000000000005</c:v>
                </c:pt>
                <c:pt idx="3">
                  <c:v>617.79999999999995</c:v>
                </c:pt>
                <c:pt idx="4">
                  <c:v>4047.7</c:v>
                </c:pt>
                <c:pt idx="5">
                  <c:v>239.6</c:v>
                </c:pt>
                <c:pt idx="6">
                  <c:v>257</c:v>
                </c:pt>
                <c:pt idx="7">
                  <c:v>1819.6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9-6E3A-4058-AF76-483D6DD337F7}"/>
            </c:ext>
          </c:extLst>
        </c:ser>
      </c:pie3DChart>
      <c:spPr>
        <a:noFill/>
        <a:ln w="25399">
          <a:noFill/>
        </a:ln>
      </c:spPr>
    </c:plotArea>
    <c:legend>
      <c:legendPos val="r"/>
      <c:legendEntry>
        <c:idx val="0"/>
        <c:txPr>
          <a:bodyPr/>
          <a:lstStyle/>
          <a:p>
            <a:pPr>
              <a:defRPr sz="1208" b="1">
                <a:solidFill>
                  <a:schemeClr val="tx1"/>
                </a:solidFill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208" b="1">
                <a:solidFill>
                  <a:schemeClr val="tx1"/>
                </a:solidFill>
              </a:defRPr>
            </a:pPr>
            <a:endParaRPr lang="ru-RU"/>
          </a:p>
        </c:txPr>
      </c:legendEntry>
      <c:legendEntry>
        <c:idx val="2"/>
        <c:txPr>
          <a:bodyPr/>
          <a:lstStyle/>
          <a:p>
            <a:pPr>
              <a:defRPr sz="1208" b="1">
                <a:solidFill>
                  <a:schemeClr val="tx1"/>
                </a:solidFill>
              </a:defRPr>
            </a:pPr>
            <a:endParaRPr lang="ru-RU"/>
          </a:p>
        </c:txPr>
      </c:legendEntry>
      <c:legendEntry>
        <c:idx val="3"/>
        <c:txPr>
          <a:bodyPr/>
          <a:lstStyle/>
          <a:p>
            <a:pPr>
              <a:defRPr sz="1208" b="1">
                <a:solidFill>
                  <a:schemeClr val="tx1"/>
                </a:solidFill>
              </a:defRPr>
            </a:pPr>
            <a:endParaRPr lang="ru-RU"/>
          </a:p>
        </c:txPr>
      </c:legendEntry>
      <c:legendEntry>
        <c:idx val="4"/>
        <c:txPr>
          <a:bodyPr/>
          <a:lstStyle/>
          <a:p>
            <a:pPr>
              <a:defRPr sz="1208" b="1">
                <a:solidFill>
                  <a:schemeClr val="tx1"/>
                </a:solidFill>
              </a:defRPr>
            </a:pPr>
            <a:endParaRPr lang="ru-RU"/>
          </a:p>
        </c:txPr>
      </c:legendEntry>
      <c:legendEntry>
        <c:idx val="5"/>
        <c:txPr>
          <a:bodyPr/>
          <a:lstStyle/>
          <a:p>
            <a:pPr>
              <a:defRPr sz="1208" b="1">
                <a:solidFill>
                  <a:schemeClr val="tx1"/>
                </a:solidFill>
              </a:defRPr>
            </a:pPr>
            <a:endParaRPr lang="ru-RU"/>
          </a:p>
        </c:txPr>
      </c:legendEntry>
      <c:legendEntry>
        <c:idx val="6"/>
        <c:txPr>
          <a:bodyPr/>
          <a:lstStyle/>
          <a:p>
            <a:pPr>
              <a:defRPr sz="1208" b="1">
                <a:solidFill>
                  <a:schemeClr val="tx1"/>
                </a:solidFill>
              </a:defRPr>
            </a:pPr>
            <a:endParaRPr lang="ru-RU"/>
          </a:p>
        </c:txPr>
      </c:legendEntry>
      <c:legendEntry>
        <c:idx val="7"/>
        <c:txPr>
          <a:bodyPr/>
          <a:lstStyle/>
          <a:p>
            <a:pPr>
              <a:defRPr sz="1208" b="1">
                <a:solidFill>
                  <a:schemeClr val="tx1"/>
                </a:solidFill>
              </a:defRPr>
            </a:pPr>
            <a:endParaRPr lang="ru-RU"/>
          </a:p>
        </c:txPr>
      </c:legendEntry>
      <c:layout>
        <c:manualLayout>
          <c:xMode val="edge"/>
          <c:yMode val="edge"/>
          <c:x val="9.3023225535365045E-2"/>
          <c:y val="0.71645014284718833"/>
          <c:w val="0.77519374339763325"/>
          <c:h val="0.2554113302208908"/>
        </c:manualLayout>
      </c:layout>
      <c:txPr>
        <a:bodyPr/>
        <a:lstStyle/>
        <a:p>
          <a:pPr>
            <a:defRPr sz="1381" b="1">
              <a:solidFill>
                <a:schemeClr val="tx1"/>
              </a:solidFill>
            </a:defRPr>
          </a:pPr>
          <a:endParaRPr lang="ru-RU"/>
        </a:p>
      </c:txPr>
    </c:legend>
    <c:plotVisOnly val="1"/>
    <c:dispBlanksAs val="zero"/>
  </c:chart>
  <c:txPr>
    <a:bodyPr/>
    <a:lstStyle/>
    <a:p>
      <a:pPr>
        <a:defRPr sz="575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depthPercent val="100"/>
      <c:rAngAx val="1"/>
    </c:view3D>
    <c:sideWall>
      <c:spPr>
        <a:noFill/>
        <a:ln w="25398">
          <a:noFill/>
        </a:ln>
        <a:scene3d>
          <a:camera prst="orthographicFront"/>
          <a:lightRig rig="threePt" dir="t"/>
        </a:scene3d>
        <a:sp3d prstMaterial="metal"/>
      </c:spPr>
    </c:sideWall>
    <c:backWall>
      <c:spPr>
        <a:noFill/>
        <a:ln w="25398">
          <a:noFill/>
        </a:ln>
        <a:scene3d>
          <a:camera prst="orthographicFront"/>
          <a:lightRig rig="threePt" dir="t"/>
        </a:scene3d>
        <a:sp3d prstMaterial="metal"/>
      </c:spPr>
    </c:backWall>
    <c:plotArea>
      <c:layout>
        <c:manualLayout>
          <c:layoutTarget val="inner"/>
          <c:xMode val="edge"/>
          <c:yMode val="edge"/>
          <c:x val="9.2197709520544194E-2"/>
          <c:y val="0.33491656392020702"/>
          <c:w val="0.86424566298583638"/>
          <c:h val="0.50434188095057964"/>
        </c:manualLayout>
      </c:layout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Социальная политика</c:v>
                </c:pt>
              </c:strCache>
            </c:strRef>
          </c:tx>
          <c:spPr>
            <a:gradFill flip="none" rotWithShape="1">
              <a:gsLst>
                <a:gs pos="0">
                  <a:srgbClr val="FF9966">
                    <a:shade val="30000"/>
                    <a:satMod val="115000"/>
                  </a:srgbClr>
                </a:gs>
                <a:gs pos="50000">
                  <a:srgbClr val="FF9966">
                    <a:shade val="67500"/>
                    <a:satMod val="115000"/>
                  </a:srgbClr>
                </a:gs>
                <a:gs pos="100000">
                  <a:srgbClr val="FF9966">
                    <a:shade val="100000"/>
                    <a:satMod val="115000"/>
                  </a:srgbClr>
                </a:gs>
              </a:gsLst>
              <a:path path="circle">
                <a:fillToRect r="100000" b="100000"/>
              </a:path>
              <a:tileRect l="-100000" t="-100000"/>
            </a:gradFill>
          </c:spPr>
          <c:cat>
            <c:numRef>
              <c:f>Лист1!$A$2:$A$5</c:f>
              <c:numCache>
                <c:formatCode>General</c:formatCode>
                <c:ptCount val="4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  <c:pt idx="3">
                  <c:v>2024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72</c:v>
                </c:pt>
                <c:pt idx="1">
                  <c:v>72</c:v>
                </c:pt>
                <c:pt idx="2">
                  <c:v>72</c:v>
                </c:pt>
                <c:pt idx="3">
                  <c:v>72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586-4C54-AA66-D11C7AC0446F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Культура, кинематография </c:v>
                </c:pt>
              </c:strCache>
            </c:strRef>
          </c:tx>
          <c:spPr>
            <a:solidFill>
              <a:srgbClr val="FFFF00"/>
            </a:solidFill>
          </c:spPr>
          <c:cat>
            <c:numRef>
              <c:f>Лист1!$A$2:$A$5</c:f>
              <c:numCache>
                <c:formatCode>General</c:formatCode>
                <c:ptCount val="4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  <c:pt idx="3">
                  <c:v>2024</c:v>
                </c:pt>
              </c:numCache>
            </c:num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3726.9</c:v>
                </c:pt>
                <c:pt idx="1">
                  <c:v>4047.7</c:v>
                </c:pt>
                <c:pt idx="2">
                  <c:v>3928.1</c:v>
                </c:pt>
                <c:pt idx="3">
                  <c:v>3923.1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E586-4C54-AA66-D11C7AC0446F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Физическая культура</c:v>
                </c:pt>
              </c:strCache>
            </c:strRef>
          </c:tx>
          <c:spPr>
            <a:solidFill>
              <a:srgbClr val="9E5EF4"/>
            </a:solidFill>
          </c:spPr>
          <c:cat>
            <c:numRef>
              <c:f>Лист1!$A$2:$A$5</c:f>
              <c:numCache>
                <c:formatCode>General</c:formatCode>
                <c:ptCount val="4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  <c:pt idx="3">
                  <c:v>2024</c:v>
                </c:pt>
              </c:numCache>
            </c:num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1369.3</c:v>
                </c:pt>
                <c:pt idx="1">
                  <c:v>560.20000000000005</c:v>
                </c:pt>
                <c:pt idx="2">
                  <c:v>560.20000000000005</c:v>
                </c:pt>
                <c:pt idx="3">
                  <c:v>560.20000000000005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E586-4C54-AA66-D11C7AC0446F}"/>
            </c:ext>
          </c:extLst>
        </c:ser>
        <c:gapWidth val="126"/>
        <c:gapDepth val="141"/>
        <c:shape val="box"/>
        <c:axId val="55653888"/>
        <c:axId val="55655424"/>
        <c:axId val="0"/>
      </c:bar3DChart>
      <c:catAx>
        <c:axId val="55653888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098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55655424"/>
        <c:crosses val="autoZero"/>
        <c:auto val="1"/>
        <c:lblAlgn val="ctr"/>
        <c:lblOffset val="100"/>
      </c:catAx>
      <c:valAx>
        <c:axId val="55655424"/>
        <c:scaling>
          <c:orientation val="minMax"/>
        </c:scaling>
        <c:axPos val="l"/>
        <c:majorGridlines>
          <c:spPr>
            <a:effectLst>
              <a:outerShdw blurRad="50800" dist="546100" dir="5400000" algn="ctr" rotWithShape="0">
                <a:srgbClr val="000000">
                  <a:alpha val="43137"/>
                </a:srgbClr>
              </a:outerShdw>
            </a:effectLst>
          </c:spPr>
        </c:majorGridlines>
        <c:numFmt formatCode="General" sourceLinked="1"/>
        <c:minorTickMark val="in"/>
        <c:tickLblPos val="nextTo"/>
        <c:txPr>
          <a:bodyPr/>
          <a:lstStyle/>
          <a:p>
            <a:pPr>
              <a:defRPr sz="759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55653888"/>
        <c:crosses val="autoZero"/>
        <c:crossBetween val="between"/>
      </c:valAx>
      <c:spPr>
        <a:noFill/>
        <a:ln w="25387">
          <a:noFill/>
        </a:ln>
      </c:spPr>
    </c:plotArea>
    <c:legend>
      <c:legendPos val="b"/>
      <c:legendEntry>
        <c:idx val="0"/>
        <c:txPr>
          <a:bodyPr/>
          <a:lstStyle/>
          <a:p>
            <a:pPr>
              <a:defRPr sz="1098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098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egendEntry>
        <c:idx val="2"/>
        <c:txPr>
          <a:bodyPr/>
          <a:lstStyle/>
          <a:p>
            <a:pPr>
              <a:defRPr sz="1098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ayout>
        <c:manualLayout>
          <c:xMode val="edge"/>
          <c:yMode val="edge"/>
          <c:x val="2.3505001064056202E-3"/>
          <c:y val="0.88932043257906468"/>
          <c:w val="0.89999996451147701"/>
          <c:h val="4.7484947909725024E-2"/>
        </c:manualLayout>
      </c:layout>
      <c:txPr>
        <a:bodyPr/>
        <a:lstStyle/>
        <a:p>
          <a:pPr>
            <a:defRPr sz="1098">
              <a:solidFill>
                <a:schemeClr val="tx1"/>
              </a:solidFill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</c:chart>
  <c:txPr>
    <a:bodyPr/>
    <a:lstStyle/>
    <a:p>
      <a:pPr>
        <a:defRPr sz="1236"/>
      </a:pPr>
      <a:endParaRPr lang="ru-RU"/>
    </a:p>
  </c:txPr>
  <c:externalData r:id="rId1"/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 sz="1799">
                <a:latin typeface="Times New Roman" pitchFamily="18" charset="0"/>
                <a:cs typeface="Times New Roman" pitchFamily="18" charset="0"/>
              </a:defRPr>
            </a:pPr>
            <a:r>
              <a:rPr lang="ru-RU" sz="1799" dirty="0" smtClean="0">
                <a:latin typeface="Times New Roman" pitchFamily="18" charset="0"/>
                <a:cs typeface="Times New Roman" pitchFamily="18" charset="0"/>
              </a:rPr>
              <a:t>Динамика расходов бюджета МО поселок </a:t>
            </a:r>
            <a:r>
              <a:rPr lang="ru-RU" sz="1799" dirty="0" err="1" smtClean="0">
                <a:latin typeface="Times New Roman" pitchFamily="18" charset="0"/>
                <a:cs typeface="Times New Roman" pitchFamily="18" charset="0"/>
              </a:rPr>
              <a:t>Иванищи</a:t>
            </a:r>
            <a:r>
              <a:rPr lang="ru-RU" sz="1799" dirty="0" smtClean="0">
                <a:latin typeface="Times New Roman" pitchFamily="18" charset="0"/>
                <a:cs typeface="Times New Roman" pitchFamily="18" charset="0"/>
              </a:rPr>
              <a:t> (сельское поселение) 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c:rich>
      </c:tx>
      <c:layout/>
    </c:title>
    <c:view3D>
      <c:depthPercent val="100"/>
      <c:rAngAx val="1"/>
    </c:view3D>
    <c:plotArea>
      <c:layout/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gradFill flip="none" rotWithShape="1">
              <a:gsLst>
                <a:gs pos="0">
                  <a:srgbClr val="FF0000">
                    <a:lumMod val="40000"/>
                    <a:lumOff val="60000"/>
                    <a:shade val="30000"/>
                    <a:satMod val="115000"/>
                  </a:srgbClr>
                </a:gs>
                <a:gs pos="50000">
                  <a:srgbClr val="FF0000">
                    <a:lumMod val="40000"/>
                    <a:lumOff val="60000"/>
                    <a:shade val="67500"/>
                    <a:satMod val="115000"/>
                  </a:srgbClr>
                </a:gs>
                <a:gs pos="100000">
                  <a:srgbClr val="FF0000">
                    <a:lumMod val="40000"/>
                    <a:lumOff val="60000"/>
                    <a:shade val="100000"/>
                    <a:satMod val="115000"/>
                  </a:srgbClr>
                </a:gs>
              </a:gsLst>
              <a:lin ang="18900000" scaled="1"/>
              <a:tileRect/>
            </a:gradFill>
          </c:spPr>
          <c:cat>
            <c:numRef>
              <c:f>Лист1!$A$2:$A$6</c:f>
              <c:numCache>
                <c:formatCode>General</c:formatCode>
                <c:ptCount val="5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  <c:pt idx="4">
                  <c:v>2024</c:v>
                </c:pt>
              </c:numCache>
            </c:num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15480.3</c:v>
                </c:pt>
                <c:pt idx="1">
                  <c:v>17918.099999999991</c:v>
                </c:pt>
                <c:pt idx="2">
                  <c:v>11980.4</c:v>
                </c:pt>
                <c:pt idx="3">
                  <c:v>8884.7000000000007</c:v>
                </c:pt>
                <c:pt idx="4">
                  <c:v>10136.5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948-49A1-94CF-D16D19F0EF44}"/>
            </c:ext>
          </c:extLst>
        </c:ser>
        <c:shape val="cylinder"/>
        <c:axId val="55808000"/>
        <c:axId val="55809536"/>
        <c:axId val="0"/>
      </c:bar3DChart>
      <c:catAx>
        <c:axId val="55808000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199"/>
            </a:pPr>
            <a:endParaRPr lang="ru-RU"/>
          </a:p>
        </c:txPr>
        <c:crossAx val="55809536"/>
        <c:crosses val="autoZero"/>
        <c:auto val="1"/>
        <c:lblAlgn val="ctr"/>
        <c:lblOffset val="100"/>
      </c:catAx>
      <c:valAx>
        <c:axId val="55809536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199"/>
            </a:pPr>
            <a:endParaRPr lang="ru-RU"/>
          </a:p>
        </c:txPr>
        <c:crossAx val="55808000"/>
        <c:crosses val="autoZero"/>
        <c:crossBetween val="between"/>
      </c:valAx>
      <c:spPr>
        <a:noFill/>
        <a:ln w="25404">
          <a:noFill/>
        </a:ln>
      </c:spPr>
    </c:plotArea>
    <c:plotVisOnly val="1"/>
    <c:dispBlanksAs val="gap"/>
  </c:chart>
  <c:txPr>
    <a:bodyPr/>
    <a:lstStyle/>
    <a:p>
      <a:pPr>
        <a:defRPr sz="1799"/>
      </a:pPr>
      <a:endParaRPr lang="ru-RU"/>
    </a:p>
  </c:txPr>
  <c:externalData r:id="rId1"/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>
        <c:manualLayout>
          <c:layoutTarget val="inner"/>
          <c:xMode val="edge"/>
          <c:yMode val="edge"/>
          <c:x val="0.14081953037666547"/>
          <c:y val="2.8727009055731383E-2"/>
          <c:w val="0.39827556033597555"/>
          <c:h val="0.9575561344247806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spPr>
              <a:gradFill flip="none" rotWithShape="1">
                <a:gsLst>
                  <a:gs pos="0">
                    <a:srgbClr val="FD5F5F">
                      <a:shade val="30000"/>
                      <a:satMod val="115000"/>
                    </a:srgbClr>
                  </a:gs>
                  <a:gs pos="50000">
                    <a:srgbClr val="FD5F5F">
                      <a:shade val="67500"/>
                      <a:satMod val="115000"/>
                    </a:srgbClr>
                  </a:gs>
                  <a:gs pos="100000">
                    <a:srgbClr val="FD5F5F">
                      <a:shade val="100000"/>
                      <a:satMod val="115000"/>
                    </a:srgbClr>
                  </a:gs>
                </a:gsLst>
                <a:lin ang="10800000" scaled="1"/>
                <a:tileRect/>
              </a:gra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BF1A-4BDC-A807-6D496773B1BD}"/>
              </c:ext>
            </c:extLst>
          </c:dPt>
          <c:dPt>
            <c:idx val="1"/>
            <c:spPr>
              <a:solidFill>
                <a:srgbClr val="FFC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BF1A-4BDC-A807-6D496773B1BD}"/>
              </c:ext>
            </c:extLst>
          </c:dPt>
          <c:dPt>
            <c:idx val="2"/>
            <c:spPr>
              <a:solidFill>
                <a:srgbClr val="FF99CC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BF1A-4BDC-A807-6D496773B1BD}"/>
              </c:ext>
            </c:extLst>
          </c:dPt>
          <c:dPt>
            <c:idx val="3"/>
            <c:spPr>
              <a:solidFill>
                <a:srgbClr val="92D05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BF1A-4BDC-A807-6D496773B1BD}"/>
              </c:ext>
            </c:extLst>
          </c:dPt>
          <c:dPt>
            <c:idx val="4"/>
            <c:spPr>
              <a:solidFill>
                <a:srgbClr val="7B13F9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BF1A-4BDC-A807-6D496773B1BD}"/>
              </c:ext>
            </c:extLst>
          </c:dPt>
          <c:dPt>
            <c:idx val="5"/>
            <c:spPr>
              <a:solidFill>
                <a:schemeClr val="accent2">
                  <a:lumMod val="40000"/>
                  <a:lumOff val="60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BF1A-4BDC-A807-6D496773B1BD}"/>
              </c:ext>
            </c:extLst>
          </c:dPt>
          <c:cat>
            <c:strRef>
              <c:f>Лист1!$A$2:$A$8</c:f>
              <c:strCache>
                <c:ptCount val="7"/>
                <c:pt idx="0">
                  <c:v>Благоустройство территории</c:v>
                </c:pt>
                <c:pt idx="1">
                  <c:v>Развитие системы гражданской обороны, пожарной безопасности, безопасности на водных объектах, защиты населения от чрезвычайных ситуаций и снижение рисков их возникновения</c:v>
                </c:pt>
                <c:pt idx="2">
                  <c:v>Сохранение и развитие культуры</c:v>
                </c:pt>
                <c:pt idx="3">
                  <c:v>Информатизация муниципального образования</c:v>
                </c:pt>
                <c:pt idx="4">
                  <c:v>Развитие физической культуры и спорта</c:v>
                </c:pt>
                <c:pt idx="5">
                  <c:v>Социальная поддержка населения</c:v>
                </c:pt>
                <c:pt idx="6">
                  <c:v>Непрограммные расходы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 formatCode="_-* #,##0.0_р_._-;\-* #,##0.0_р_._-;_-* &quot;-&quot;??_р_._-;_-@_-">
                  <c:v>571.6</c:v>
                </c:pt>
                <c:pt idx="1">
                  <c:v>65</c:v>
                </c:pt>
                <c:pt idx="2">
                  <c:v>4047.7</c:v>
                </c:pt>
                <c:pt idx="3">
                  <c:v>112</c:v>
                </c:pt>
                <c:pt idx="4">
                  <c:v>560.20000000000005</c:v>
                </c:pt>
                <c:pt idx="5">
                  <c:v>72</c:v>
                </c:pt>
                <c:pt idx="6">
                  <c:v>6551.9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BF1A-4BDC-A807-6D496773B1BD}"/>
            </c:ext>
          </c:extLst>
        </c:ser>
        <c:firstSliceAng val="0"/>
        <c:holeSize val="50"/>
      </c:doughnutChart>
      <c:spPr>
        <a:noFill/>
        <a:ln w="25385">
          <a:noFill/>
        </a:ln>
      </c:spPr>
    </c:plotArea>
    <c:legend>
      <c:legendPos val="r"/>
      <c:layout>
        <c:manualLayout>
          <c:xMode val="edge"/>
          <c:yMode val="edge"/>
          <c:x val="0.57456455230663661"/>
          <c:y val="1.7390790503907471E-3"/>
          <c:w val="0.40710430771526379"/>
          <c:h val="0.99826093366222735"/>
        </c:manualLayout>
      </c:layout>
      <c:txPr>
        <a:bodyPr/>
        <a:lstStyle/>
        <a:p>
          <a:pPr>
            <a:defRPr sz="10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</c:chart>
  <c:txPr>
    <a:bodyPr/>
    <a:lstStyle/>
    <a:p>
      <a:pPr>
        <a:defRPr sz="1787"/>
      </a:pPr>
      <a:endParaRPr lang="ru-RU"/>
    </a:p>
  </c:txPr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7.28233E-6</cdr:x>
      <cdr:y>0</cdr:y>
    </cdr:from>
    <cdr:to>
      <cdr:x>0.99613</cdr:x>
      <cdr:y>0.23019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50" y="-546"/>
          <a:ext cx="6839298" cy="113431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 smtClean="0"/>
        </a:p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0.17955</cdr:x>
      <cdr:y>0.21926</cdr:y>
    </cdr:from>
    <cdr:to>
      <cdr:x>0.28299</cdr:x>
      <cdr:y>0.27758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1224186" y="1079574"/>
          <a:ext cx="717078" cy="28797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0.3257</cdr:x>
      <cdr:y>0.22785</cdr:y>
    </cdr:from>
    <cdr:to>
      <cdr:x>0.39855</cdr:x>
      <cdr:y>0.3217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2448272" y="1008112"/>
          <a:ext cx="547632" cy="41520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</cdr:x>
      <cdr:y>0</cdr:y>
    </cdr:from>
    <cdr:to>
      <cdr:x>0</cdr:x>
      <cdr:y>0</cdr:y>
    </cdr:to>
    <cdr:sp macro="" textlink="">
      <cdr:nvSpPr>
        <cdr:cNvPr id="10" name="Прямая соединительная линия 9"/>
        <cdr:cNvSpPr/>
      </cdr:nvSpPr>
      <cdr:spPr>
        <a:xfrm xmlns:a="http://schemas.openxmlformats.org/drawingml/2006/main">
          <a:off x="-539552" y="-836712"/>
          <a:ext cx="0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0.60042</cdr:x>
      <cdr:y>0.24925</cdr:y>
    </cdr:from>
    <cdr:to>
      <cdr:x>0.74438</cdr:x>
      <cdr:y>0.3346</cdr:y>
    </cdr:to>
    <cdr:sp macro="" textlink="">
      <cdr:nvSpPr>
        <cdr:cNvPr id="14" name="TextBox 13"/>
        <cdr:cNvSpPr txBox="1"/>
      </cdr:nvSpPr>
      <cdr:spPr>
        <a:xfrm xmlns:a="http://schemas.openxmlformats.org/drawingml/2006/main">
          <a:off x="4128890" y="1224136"/>
          <a:ext cx="988313" cy="41792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0.64732</cdr:x>
      <cdr:y>0.31753</cdr:y>
    </cdr:from>
    <cdr:to>
      <cdr:x>0.75654</cdr:x>
      <cdr:y>0.40338</cdr:y>
    </cdr:to>
    <cdr:sp macro="" textlink="">
      <cdr:nvSpPr>
        <cdr:cNvPr id="16" name="TextBox 15"/>
        <cdr:cNvSpPr txBox="1"/>
      </cdr:nvSpPr>
      <cdr:spPr>
        <a:xfrm xmlns:a="http://schemas.openxmlformats.org/drawingml/2006/main">
          <a:off x="5400600" y="1872208"/>
          <a:ext cx="914400" cy="50405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0.62852</cdr:x>
      <cdr:y>0.16093</cdr:y>
    </cdr:from>
    <cdr:to>
      <cdr:x>0.69923</cdr:x>
      <cdr:y>0.26337</cdr:y>
    </cdr:to>
    <cdr:sp macro="" textlink="">
      <cdr:nvSpPr>
        <cdr:cNvPr id="17" name="TextBox 16"/>
        <cdr:cNvSpPr txBox="1"/>
      </cdr:nvSpPr>
      <cdr:spPr>
        <a:xfrm xmlns:a="http://schemas.openxmlformats.org/drawingml/2006/main">
          <a:off x="4320530" y="791542"/>
          <a:ext cx="487207" cy="50520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0.79607</cdr:x>
      <cdr:y>0.18995</cdr:y>
    </cdr:from>
    <cdr:to>
      <cdr:x>0.89021</cdr:x>
      <cdr:y>0.30701</cdr:y>
    </cdr:to>
    <cdr:sp macro="" textlink="">
      <cdr:nvSpPr>
        <cdr:cNvPr id="18" name="TextBox 17"/>
        <cdr:cNvSpPr txBox="1"/>
      </cdr:nvSpPr>
      <cdr:spPr>
        <a:xfrm xmlns:a="http://schemas.openxmlformats.org/drawingml/2006/main">
          <a:off x="5472608" y="936104"/>
          <a:ext cx="648126" cy="57551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0.78633</cdr:x>
      <cdr:y>0.11084</cdr:y>
    </cdr:from>
    <cdr:to>
      <cdr:x>0.99875</cdr:x>
      <cdr:y>0.20599</cdr:y>
    </cdr:to>
    <cdr:sp macro="" textlink="">
      <cdr:nvSpPr>
        <cdr:cNvPr id="13" name="TextBox 12"/>
        <cdr:cNvSpPr txBox="1"/>
      </cdr:nvSpPr>
      <cdr:spPr>
        <a:xfrm xmlns:a="http://schemas.openxmlformats.org/drawingml/2006/main">
          <a:off x="4992985" y="504057"/>
          <a:ext cx="1350665" cy="432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600" dirty="0" smtClean="0"/>
            <a:t>(</a:t>
          </a:r>
          <a:r>
            <a:rPr lang="ru-RU" sz="1400" dirty="0" smtClean="0"/>
            <a:t>тыс.руб.)</a:t>
          </a:r>
          <a:endParaRPr lang="ru-RU" sz="1400" dirty="0"/>
        </a:p>
      </cdr:txBody>
    </cdr:sp>
  </cdr:relSizeAnchor>
  <cdr:relSizeAnchor xmlns:cdr="http://schemas.openxmlformats.org/drawingml/2006/chartDrawing">
    <cdr:from>
      <cdr:x>0.2346</cdr:x>
      <cdr:y>0.03053</cdr:y>
    </cdr:from>
    <cdr:to>
      <cdr:x>0.70605</cdr:x>
      <cdr:y>0.13003</cdr:y>
    </cdr:to>
    <cdr:sp macro="" textlink="">
      <cdr:nvSpPr>
        <cdr:cNvPr id="19" name="TextBox 18"/>
        <cdr:cNvSpPr txBox="1"/>
      </cdr:nvSpPr>
      <cdr:spPr>
        <a:xfrm xmlns:a="http://schemas.openxmlformats.org/drawingml/2006/main">
          <a:off x="1983164" y="110455"/>
          <a:ext cx="3985373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600" b="1" i="1" u="sng" dirty="0" smtClean="0">
              <a:latin typeface="Times New Roman" pitchFamily="18" charset="0"/>
              <a:cs typeface="Times New Roman" pitchFamily="18" charset="0"/>
            </a:rPr>
            <a:t>Доля в общем объеме расходов местного бюджета</a:t>
          </a:r>
          <a:endParaRPr lang="ru-RU" sz="1600" b="1" i="1" u="sng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0.85518</cdr:x>
      <cdr:y>0.03509</cdr:y>
    </cdr:from>
    <cdr:to>
      <cdr:x>0.87484</cdr:x>
      <cdr:y>0.04632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6215106" y="142876"/>
          <a:ext cx="142876" cy="4571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0.26424</cdr:x>
      <cdr:y>0.42578</cdr:y>
    </cdr:from>
    <cdr:to>
      <cdr:x>0.40583</cdr:x>
      <cdr:y>0.57472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160240" y="1440160"/>
          <a:ext cx="1152128" cy="50405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1800" dirty="0" smtClean="0"/>
            <a:t>11980,4</a:t>
          </a:r>
          <a:endParaRPr lang="ru-RU" sz="18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99F50C4-854C-454F-B6D2-268280938402}" type="datetimeFigureOut">
              <a:rPr lang="ru-RU"/>
              <a:pPr>
                <a:defRPr/>
              </a:pPr>
              <a:t>21.02.2022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246E8BF5-4ED7-4F92-917B-CC1860EFBB3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33997942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D45BD585-D4E0-4FAA-9DAE-0D2FD33F813A}" type="slidenum">
              <a:rPr lang="ru-RU" altLang="ru-RU">
                <a:solidFill>
                  <a:srgbClr val="000000"/>
                </a:solidFill>
              </a:rPr>
              <a:pPr eaLnBrk="1" hangingPunct="1"/>
              <a:t>1</a:t>
            </a:fld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4988"/>
            <a:ext cx="5486400" cy="4113212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1545A0BA-9E93-4554-9CD7-AA65F586514D}" type="slidenum">
              <a:rPr lang="ru-RU" altLang="ru-RU">
                <a:solidFill>
                  <a:srgbClr val="000000"/>
                </a:solidFill>
              </a:rPr>
              <a:pPr eaLnBrk="1" hangingPunct="1"/>
              <a:t>5</a:t>
            </a:fld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4988"/>
            <a:ext cx="5486400" cy="4113212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0D1B3D20-B902-4BD0-8281-05E5B5435C66}" type="slidenum">
              <a:rPr lang="ru-RU" altLang="ru-RU">
                <a:solidFill>
                  <a:srgbClr val="000000"/>
                </a:solidFill>
              </a:rPr>
              <a:pPr eaLnBrk="1" hangingPunct="1"/>
              <a:t>6</a:t>
            </a:fld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4988"/>
            <a:ext cx="5486400" cy="4113212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лилиния 3"/>
          <p:cNvSpPr>
            <a:spLocks/>
          </p:cNvSpPr>
          <p:nvPr/>
        </p:nvSpPr>
        <p:spPr bwMode="auto">
          <a:xfrm>
            <a:off x="0" y="3563541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5" name="Полилиния 4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6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21102C-B29C-49A1-AA51-5BC8B3D1626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19697137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C795DA-97EB-44D8-A2B8-2033B218718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1707738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4E972C-499A-4923-B86F-92816ED1652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32372348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127A78-077E-47E5-BB6D-5EB47EB1642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22407359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лилиния 3"/>
          <p:cNvSpPr>
            <a:spLocks/>
          </p:cNvSpPr>
          <p:nvPr/>
        </p:nvSpPr>
        <p:spPr bwMode="auto">
          <a:xfrm>
            <a:off x="0" y="3563541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5" name="Полилиния 4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B3D1D6-6E32-422F-AE6E-71EB2C1583F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11763081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7467600" cy="8572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576105-8BB4-4E68-9567-ED079E024B8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7495442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137684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1137684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EEB935-AE0C-478E-8F5C-A18DB22A6BD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39341035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/>
          <a:lstStyle>
            <a:lvl1pPr algn="l">
              <a:defRPr sz="46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A5B8C6-FD40-440A-9E46-CA98A50A10E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31051557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91551A-AA7E-4A3D-ADD1-22E40955B86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41148555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575" y="4816079"/>
            <a:ext cx="762000" cy="273844"/>
          </a:xfrm>
        </p:spPr>
        <p:txBody>
          <a:bodyPr/>
          <a:lstStyle>
            <a:lvl1pPr>
              <a:defRPr/>
            </a:lvl1pPr>
          </a:lstStyle>
          <a:p>
            <a:fld id="{1324DD81-E884-4C85-9594-33C3D303153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22953263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328E6C-3867-44F2-99B0-1B9445ABD04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29318319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E6B9B8"/>
            </a:gs>
            <a:gs pos="50000">
              <a:srgbClr val="C2D1ED"/>
            </a:gs>
            <a:gs pos="100000">
              <a:srgbClr val="E1E8F5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3563541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9460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205978"/>
            <a:ext cx="7467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  <a:endParaRPr lang="en-US" altLang="ru-RU" smtClean="0"/>
          </a:p>
        </p:txBody>
      </p:sp>
      <p:sp>
        <p:nvSpPr>
          <p:cNvPr id="19461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200151"/>
            <a:ext cx="7467600" cy="3394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4816079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4816079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4816079"/>
            <a:ext cx="762000" cy="273844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14335A"/>
                </a:solidFill>
              </a:defRPr>
            </a:lvl1pPr>
          </a:lstStyle>
          <a:p>
            <a:fld id="{68C86686-BD62-45EF-AC25-0AAD82E3A2B4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806" r:id="rId1"/>
    <p:sldLayoutId id="2147486798" r:id="rId2"/>
    <p:sldLayoutId id="2147486807" r:id="rId3"/>
    <p:sldLayoutId id="2147486799" r:id="rId4"/>
    <p:sldLayoutId id="2147486800" r:id="rId5"/>
    <p:sldLayoutId id="2147486801" r:id="rId6"/>
    <p:sldLayoutId id="2147486802" r:id="rId7"/>
    <p:sldLayoutId id="2147486808" r:id="rId8"/>
    <p:sldLayoutId id="2147486803" r:id="rId9"/>
    <p:sldLayoutId id="2147486804" r:id="rId10"/>
    <p:sldLayoutId id="214748680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9pPr>
    </p:titleStyle>
    <p:bodyStyle>
      <a:lvl1pPr marL="419100" indent="-3825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anose="05020102010507070707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1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4888" indent="-2555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Arial" panose="020B0604020202020204" pitchFamily="34" charset="0"/>
        <a:buChar char="○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36538" algn="l" rtl="0" eaLnBrk="0" fontAlgn="base" hangingPunct="0">
        <a:spcBef>
          <a:spcPct val="20000"/>
        </a:spcBef>
        <a:spcAft>
          <a:spcPct val="0"/>
        </a:spcAft>
        <a:buClr>
          <a:srgbClr val="8D89A4"/>
        </a:buClr>
        <a:buSzPct val="90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89075" indent="-182563" algn="l" rtl="0" eaLnBrk="0" fontAlgn="base" hangingPunct="0">
        <a:spcBef>
          <a:spcPct val="20000"/>
        </a:spcBef>
        <a:spcAft>
          <a:spcPct val="0"/>
        </a:spcAft>
        <a:buClr>
          <a:srgbClr val="748560"/>
        </a:buClr>
        <a:buSzPct val="100000"/>
        <a:buFont typeface="Arial" panose="020B0604020202020204" pitchFamily="34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-2339975" y="2031207"/>
            <a:ext cx="3887788" cy="2146697"/>
          </a:xfrm>
          <a:ln>
            <a:miter lim="800000"/>
            <a:headEnd/>
            <a:tailEnd/>
          </a:ln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altLang="ru-RU" sz="2400" i="1" dirty="0" smtClean="0">
                <a:solidFill>
                  <a:schemeClr val="tx1"/>
                </a:solidFill>
              </a:rPr>
              <a:t>  </a:t>
            </a:r>
            <a:br>
              <a:rPr lang="ru-RU" altLang="ru-RU" sz="2400" i="1" dirty="0" smtClean="0">
                <a:solidFill>
                  <a:schemeClr val="tx1"/>
                </a:solidFill>
              </a:rPr>
            </a:br>
            <a:r>
              <a:rPr lang="ru-RU" altLang="ru-RU" sz="2400" dirty="0" smtClean="0">
                <a:solidFill>
                  <a:schemeClr val="tx1"/>
                </a:solidFill>
              </a:rPr>
              <a:t/>
            </a:r>
            <a:br>
              <a:rPr lang="ru-RU" altLang="ru-RU" sz="2400" dirty="0" smtClean="0">
                <a:solidFill>
                  <a:schemeClr val="tx1"/>
                </a:solidFill>
              </a:rPr>
            </a:br>
            <a:endParaRPr lang="ru-RU" altLang="ru-RU" sz="2400" dirty="0" smtClean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1"/>
            <a:ext cx="9144000" cy="48013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endParaRPr lang="ru-RU" altLang="ru-RU" sz="3400" b="1" i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accent2">
                  <a:lumMod val="20000"/>
                  <a:lumOff val="80000"/>
                </a:schemeClr>
              </a:solidFill>
              <a:effectLst>
                <a:outerShdw blurRad="50800" algn="tl" rotWithShape="0">
                  <a:srgbClr val="000000"/>
                </a:outerShdw>
              </a:effectLst>
              <a:latin typeface="Arial" charset="0"/>
              <a:cs typeface="Arial" charset="0"/>
            </a:endParaRPr>
          </a:p>
          <a:p>
            <a:pPr algn="ctr">
              <a:defRPr/>
            </a:pPr>
            <a:endParaRPr lang="ru-RU" altLang="ru-RU" sz="3400" b="1" i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accent2">
                  <a:lumMod val="20000"/>
                  <a:lumOff val="80000"/>
                </a:schemeClr>
              </a:solidFill>
              <a:effectLst>
                <a:outerShdw blurRad="50800" algn="tl" rotWithShape="0">
                  <a:srgbClr val="000000"/>
                </a:outerShdw>
              </a:effectLst>
              <a:latin typeface="Arial" charset="0"/>
              <a:cs typeface="Arial" charset="0"/>
            </a:endParaRPr>
          </a:p>
          <a:p>
            <a:pPr algn="ctr">
              <a:defRPr/>
            </a:pPr>
            <a:endParaRPr lang="ru-RU" altLang="ru-RU" sz="3400" b="1" i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accent2">
                  <a:lumMod val="20000"/>
                  <a:lumOff val="80000"/>
                </a:schemeClr>
              </a:solidFill>
              <a:effectLst>
                <a:outerShdw blurRad="50800" algn="tl" rotWithShape="0">
                  <a:srgbClr val="000000"/>
                </a:outerShdw>
              </a:effectLst>
              <a:latin typeface="Arial" charset="0"/>
              <a:cs typeface="Arial" charset="0"/>
            </a:endParaRPr>
          </a:p>
          <a:p>
            <a:pPr algn="ctr">
              <a:defRPr/>
            </a:pPr>
            <a:endParaRPr lang="ru-RU" altLang="ru-RU" sz="3400" b="1" i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accent2">
                  <a:lumMod val="20000"/>
                  <a:lumOff val="80000"/>
                </a:schemeClr>
              </a:solidFill>
              <a:effectLst>
                <a:outerShdw blurRad="50800" algn="tl" rotWithShape="0">
                  <a:srgbClr val="000000"/>
                </a:outerShdw>
              </a:effectLst>
              <a:latin typeface="Arial" charset="0"/>
              <a:cs typeface="Arial" charset="0"/>
            </a:endParaRPr>
          </a:p>
          <a:p>
            <a:pPr algn="ctr">
              <a:defRPr/>
            </a:pPr>
            <a:endParaRPr lang="ru-RU" altLang="ru-RU" sz="3400" b="1" i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accent2">
                  <a:lumMod val="20000"/>
                  <a:lumOff val="80000"/>
                </a:schemeClr>
              </a:solidFill>
              <a:effectLst>
                <a:outerShdw blurRad="50800" algn="tl" rotWithShape="0">
                  <a:srgbClr val="000000"/>
                </a:outerShdw>
              </a:effectLst>
              <a:latin typeface="Arial" charset="0"/>
              <a:cs typeface="Arial" charset="0"/>
            </a:endParaRPr>
          </a:p>
          <a:p>
            <a:pPr algn="ctr">
              <a:defRPr/>
            </a:pPr>
            <a:endParaRPr lang="ru-RU" altLang="ru-RU" sz="3400" b="1" i="1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accent2">
                  <a:lumMod val="20000"/>
                  <a:lumOff val="80000"/>
                </a:schemeClr>
              </a:solidFill>
              <a:effectLst>
                <a:outerShdw blurRad="50800" algn="tl" rotWithShape="0">
                  <a:srgbClr val="000000"/>
                </a:outerShdw>
              </a:effectLst>
              <a:latin typeface="Arial" charset="0"/>
              <a:cs typeface="Arial" charset="0"/>
            </a:endParaRPr>
          </a:p>
          <a:p>
            <a:pPr algn="ctr">
              <a:defRPr/>
            </a:pPr>
            <a:r>
              <a:rPr lang="ru-RU" altLang="ru-RU" sz="3400" b="1" i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Проект </a:t>
            </a:r>
            <a:r>
              <a:rPr lang="ru-RU" altLang="ru-RU" sz="3400" b="1" i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бюджета </a:t>
            </a:r>
            <a:r>
              <a:rPr lang="ru-RU" altLang="ru-RU" sz="3400" b="1" i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МО поселок Иванищи (сельское поселение) </a:t>
            </a:r>
            <a:r>
              <a:rPr lang="ru-RU" altLang="ru-RU" sz="3400" b="1" i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altLang="ru-RU" sz="3400" b="1" i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2022 </a:t>
            </a:r>
            <a:r>
              <a:rPr lang="ru-RU" altLang="ru-RU" sz="3400" b="1" i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год </a:t>
            </a:r>
            <a:endParaRPr lang="ru-RU" altLang="ru-RU" sz="3400" b="1" i="1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altLang="ru-RU" sz="3400" b="1" i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altLang="ru-RU" sz="3400" b="1" i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плановый период </a:t>
            </a:r>
            <a:r>
              <a:rPr lang="ru-RU" altLang="ru-RU" sz="3400" b="1" i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2023 </a:t>
            </a:r>
            <a:r>
              <a:rPr lang="ru-RU" altLang="ru-RU" sz="3400" b="1" i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altLang="ru-RU" sz="3400" b="1" i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2024 </a:t>
            </a:r>
            <a:r>
              <a:rPr lang="ru-RU" altLang="ru-RU" sz="3400" b="1" i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годов</a:t>
            </a:r>
            <a:endParaRPr lang="ru-RU" sz="3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87395" y="195486"/>
            <a:ext cx="7992888" cy="14465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endParaRPr lang="ru-RU" sz="4400" b="1" i="1" dirty="0" smtClean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sz="4400" b="1" i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БЮДЖЕТ </a:t>
            </a:r>
            <a:r>
              <a:rPr lang="ru-RU" sz="4400" b="1" i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ДЛЯ ГРАЖДАН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одержимое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xmlns="" val="2401040524"/>
              </p:ext>
            </p:extLst>
          </p:nvPr>
        </p:nvGraphicFramePr>
        <p:xfrm>
          <a:off x="891438" y="453033"/>
          <a:ext cx="7305582" cy="4332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7358083" y="1553759"/>
            <a:ext cx="80182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тыс.рублей</a:t>
            </a:r>
            <a:endParaRPr lang="ru-RU" sz="1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2" name="TextBox 6"/>
          <p:cNvSpPr txBox="1">
            <a:spLocks noChangeArrowheads="1"/>
          </p:cNvSpPr>
          <p:nvPr/>
        </p:nvSpPr>
        <p:spPr bwMode="auto">
          <a:xfrm>
            <a:off x="928662" y="303610"/>
            <a:ext cx="702788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600" b="1" dirty="0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ОБЪЕМ МУНИЦИПАЛЬНОГО ДОЛГА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410882896"/>
              </p:ext>
            </p:extLst>
          </p:nvPr>
        </p:nvGraphicFramePr>
        <p:xfrm>
          <a:off x="857226" y="1071553"/>
          <a:ext cx="6786609" cy="3231459"/>
        </p:xfrm>
        <a:graphic>
          <a:graphicData uri="http://schemas.openxmlformats.org/drawingml/2006/table">
            <a:tbl>
              <a:tblPr/>
              <a:tblGrid>
                <a:gridCol w="3133221"/>
                <a:gridCol w="1217796"/>
                <a:gridCol w="1217796"/>
                <a:gridCol w="1217796"/>
              </a:tblGrid>
              <a:tr h="292246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Вид заимствования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Сумма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92246"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Calibri"/>
                          <a:cs typeface="Times New Roman"/>
                        </a:rPr>
                        <a:t>20</a:t>
                      </a:r>
                      <a:r>
                        <a:rPr lang="ru-RU" sz="1200" dirty="0" smtClean="0">
                          <a:latin typeface="Times New Roman"/>
                          <a:ea typeface="Calibri"/>
                          <a:cs typeface="Times New Roman"/>
                        </a:rPr>
                        <a:t>22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Calibri"/>
                          <a:cs typeface="Times New Roman"/>
                        </a:rPr>
                        <a:t>20</a:t>
                      </a:r>
                      <a:r>
                        <a:rPr lang="ru-RU" sz="1200" dirty="0" smtClean="0">
                          <a:latin typeface="Times New Roman"/>
                          <a:ea typeface="Calibri"/>
                          <a:cs typeface="Times New Roman"/>
                        </a:rPr>
                        <a:t>23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Calibri"/>
                          <a:cs typeface="Times New Roman"/>
                        </a:rPr>
                        <a:t>202</a:t>
                      </a:r>
                      <a:r>
                        <a:rPr lang="ru-RU" sz="1200" dirty="0" smtClean="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449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Бюджетные кредиты, привлеченные в бюджет </a:t>
                      </a:r>
                      <a:r>
                        <a:rPr lang="ru-RU" sz="1200" dirty="0" smtClean="0">
                          <a:latin typeface="Times New Roman"/>
                          <a:ea typeface="Calibri"/>
                          <a:cs typeface="Times New Roman"/>
                        </a:rPr>
                        <a:t>поселения из 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областного бюджета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24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>
                          <a:latin typeface="Times New Roman"/>
                          <a:ea typeface="Calibri"/>
                          <a:cs typeface="Times New Roman"/>
                        </a:rPr>
                        <a:t>Привлечение, всего: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 smtClean="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i="1" dirty="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899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>
                          <a:latin typeface="Times New Roman"/>
                          <a:ea typeface="Calibri"/>
                          <a:cs typeface="Times New Roman"/>
                        </a:rPr>
                        <a:t>Погашение, всего: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 smtClean="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i="1" dirty="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674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Бюджетные кредиты, привлеченные в бюджет </a:t>
                      </a:r>
                      <a:r>
                        <a:rPr lang="ru-RU" sz="1200" dirty="0" smtClean="0">
                          <a:latin typeface="Times New Roman"/>
                          <a:ea typeface="Calibri"/>
                          <a:cs typeface="Times New Roman"/>
                        </a:rPr>
                        <a:t>поселения 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от кредитных организаций, с погашением в следующем году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24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>
                          <a:latin typeface="Times New Roman"/>
                          <a:ea typeface="Calibri"/>
                          <a:cs typeface="Times New Roman"/>
                        </a:rPr>
                        <a:t>Привлечение, всего: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24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>
                          <a:latin typeface="Times New Roman"/>
                          <a:ea typeface="Calibri"/>
                          <a:cs typeface="Times New Roman"/>
                        </a:rPr>
                        <a:t>Погашение, всего: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 smtClean="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 smtClean="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8" name="Заголовок 1"/>
          <p:cNvSpPr>
            <a:spLocks noGrp="1"/>
          </p:cNvSpPr>
          <p:nvPr>
            <p:ph type="title"/>
          </p:nvPr>
        </p:nvSpPr>
        <p:spPr>
          <a:xfrm>
            <a:off x="357159" y="107139"/>
            <a:ext cx="7715304" cy="750099"/>
          </a:xfrm>
        </p:spPr>
        <p:txBody>
          <a:bodyPr/>
          <a:lstStyle/>
          <a:p>
            <a:pPr algn="ctr"/>
            <a:r>
              <a:rPr lang="ru-RU" altLang="ru-RU" sz="1400" dirty="0" smtClean="0">
                <a:solidFill>
                  <a:srgbClr val="7B13F9"/>
                </a:solidFill>
                <a:latin typeface="Times New Roman" pitchFamily="18" charset="0"/>
                <a:cs typeface="Times New Roman" pitchFamily="18" charset="0"/>
              </a:rPr>
              <a:t>РАСПРЕДЕЛЕНИЕ БЮДЖЕТНЫХ АССИГНОВАНИЙ ПО МУНИЦИПАЛЬНЫМ ПРОГРАММАМ И НЕПРОГРАММНЫМ НАПРАВЛЕНИЯМ ДЕЯТЕЛЬНОСТИ НА 2022 ГОД</a:t>
            </a:r>
          </a:p>
        </p:txBody>
      </p:sp>
      <p:graphicFrame>
        <p:nvGraphicFramePr>
          <p:cNvPr id="2" name="Диаграмма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008631743"/>
              </p:ext>
            </p:extLst>
          </p:nvPr>
        </p:nvGraphicFramePr>
        <p:xfrm>
          <a:off x="468314" y="789384"/>
          <a:ext cx="8280150" cy="40866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2" name="Заголовок 1"/>
          <p:cNvSpPr>
            <a:spLocks noGrp="1"/>
          </p:cNvSpPr>
          <p:nvPr>
            <p:ph type="title"/>
          </p:nvPr>
        </p:nvSpPr>
        <p:spPr>
          <a:xfrm>
            <a:off x="468313" y="195263"/>
            <a:ext cx="8229600" cy="594122"/>
          </a:xfrm>
        </p:spPr>
        <p:txBody>
          <a:bodyPr/>
          <a:lstStyle/>
          <a:p>
            <a:pPr algn="ctr" eaLnBrk="1" hangingPunct="1"/>
            <a:r>
              <a:rPr lang="ru-RU" altLang="ru-RU" sz="1600" b="1" dirty="0" smtClean="0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На 2022 год в бюджете предусмотрены </a:t>
            </a:r>
            <a:br>
              <a:rPr lang="ru-RU" altLang="ru-RU" sz="1600" b="1" dirty="0" smtClean="0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1600" b="1" dirty="0" smtClean="0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следующие муниципальные программы</a:t>
            </a: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374668792"/>
              </p:ext>
            </p:extLst>
          </p:nvPr>
        </p:nvGraphicFramePr>
        <p:xfrm>
          <a:off x="428595" y="844154"/>
          <a:ext cx="8258205" cy="2928725"/>
        </p:xfrm>
        <a:graphic>
          <a:graphicData uri="http://schemas.openxmlformats.org/drawingml/2006/table">
            <a:tbl>
              <a:tblPr/>
              <a:tblGrid>
                <a:gridCol w="68816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82546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744579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351895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№ </a:t>
                      </a:r>
                      <a:r>
                        <a:rPr kumimoji="0" lang="ru-R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п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/</a:t>
                      </a:r>
                      <a:r>
                        <a:rPr kumimoji="0" lang="ru-R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п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8709" marR="8709" marT="6532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Наименование</a:t>
                      </a:r>
                    </a:p>
                  </a:txBody>
                  <a:tcPr marL="8709" marR="8709" marT="6532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Сумма (</a:t>
                      </a:r>
                      <a:r>
                        <a:rPr kumimoji="0" lang="ru-R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тыс.руб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)</a:t>
                      </a:r>
                    </a:p>
                  </a:txBody>
                  <a:tcPr marL="8709" marR="8709" marT="6532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25612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 marL="8709" marR="8709" marT="6532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Сохранение и развитие культуры муниципального образования поселок </a:t>
                      </a:r>
                      <a:r>
                        <a:rPr kumimoji="0" 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Иванищи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(сельское поселение) </a:t>
                      </a:r>
                    </a:p>
                  </a:txBody>
                  <a:tcPr marL="17780" marR="177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4047,7</a:t>
                      </a:r>
                    </a:p>
                  </a:txBody>
                  <a:tcPr marL="17780" marR="177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851225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</a:t>
                      </a:r>
                    </a:p>
                  </a:txBody>
                  <a:tcPr marL="8709" marR="8709" marT="6532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Развитие системы гражданской обороны, пожарной безопасности, безопасности на водных объектах, защиты населения от чрезвычайных ситуаций и снижения рисков их возникновения на территории муниципального образования поселок </a:t>
                      </a:r>
                      <a:r>
                        <a:rPr kumimoji="0" 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Иванищи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(сельское поселение)</a:t>
                      </a:r>
                    </a:p>
                  </a:txBody>
                  <a:tcPr marL="17780" marR="177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65,0</a:t>
                      </a:r>
                    </a:p>
                  </a:txBody>
                  <a:tcPr marL="17780" marR="177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25612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3</a:t>
                      </a:r>
                    </a:p>
                  </a:txBody>
                  <a:tcPr marL="8709" marR="8709" marT="6532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Благоустройство территории муниципального образования поселок </a:t>
                      </a:r>
                      <a:r>
                        <a:rPr kumimoji="0" 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Иванищи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(сельское поселение)</a:t>
                      </a:r>
                    </a:p>
                  </a:txBody>
                  <a:tcPr marL="17780" marR="177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571,6</a:t>
                      </a:r>
                    </a:p>
                  </a:txBody>
                  <a:tcPr marL="17780" marR="177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19209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4</a:t>
                      </a:r>
                    </a:p>
                  </a:txBody>
                  <a:tcPr marL="8709" marR="8709" marT="6532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Информатизация муниципального образовании поселок </a:t>
                      </a:r>
                      <a:r>
                        <a:rPr kumimoji="0" 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Иванищи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(сельское поселение)</a:t>
                      </a:r>
                    </a:p>
                  </a:txBody>
                  <a:tcPr marL="17780" marR="177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112,0</a:t>
                      </a:r>
                    </a:p>
                  </a:txBody>
                  <a:tcPr marL="17780" marR="177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425612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5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6</a:t>
                      </a:r>
                    </a:p>
                  </a:txBody>
                  <a:tcPr marL="8709" marR="8709" marT="6532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Развитие физической культуры и спорта на территории муниципального образования поселок </a:t>
                      </a:r>
                      <a:r>
                        <a:rPr kumimoji="0" 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Иванищи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(сельское поселение)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Социальная поддержка населения</a:t>
                      </a:r>
                    </a:p>
                  </a:txBody>
                  <a:tcPr marL="17780" marR="177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560,2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72,0</a:t>
                      </a:r>
                    </a:p>
                  </a:txBody>
                  <a:tcPr marL="17780" marR="177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extBox 5"/>
          <p:cNvSpPr txBox="1">
            <a:spLocks noChangeArrowheads="1"/>
          </p:cNvSpPr>
          <p:nvPr/>
        </p:nvSpPr>
        <p:spPr bwMode="auto">
          <a:xfrm>
            <a:off x="251520" y="339502"/>
            <a:ext cx="8712968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ru-RU" sz="4000" b="1" dirty="0" smtClean="0">
                <a:solidFill>
                  <a:srgbClr val="9A3130"/>
                </a:solidFill>
                <a:latin typeface="Times New Roman" pitchFamily="18" charset="0"/>
              </a:rPr>
              <a:t>Подготовлено администрацией муниципального образования поселок </a:t>
            </a:r>
            <a:r>
              <a:rPr lang="ru-RU" sz="4000" b="1" dirty="0" err="1" smtClean="0">
                <a:solidFill>
                  <a:srgbClr val="9A3130"/>
                </a:solidFill>
                <a:latin typeface="Times New Roman" pitchFamily="18" charset="0"/>
              </a:rPr>
              <a:t>Иванищи</a:t>
            </a:r>
            <a:r>
              <a:rPr lang="ru-RU" sz="4000" b="1" dirty="0" smtClean="0">
                <a:solidFill>
                  <a:srgbClr val="9A3130"/>
                </a:solidFill>
                <a:latin typeface="Times New Roman" pitchFamily="18" charset="0"/>
              </a:rPr>
              <a:t> (сельское поселение)</a:t>
            </a:r>
          </a:p>
          <a:p>
            <a:pPr algn="ctr"/>
            <a:endParaRPr lang="ru-RU" sz="3200" b="1" dirty="0" smtClean="0">
              <a:solidFill>
                <a:srgbClr val="9A3130"/>
              </a:solidFill>
              <a:latin typeface="Times New Roman" pitchFamily="18" charset="0"/>
            </a:endParaRPr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601521, Владимирская область, Гусь-Хрустальный  район, поселок </a:t>
            </a: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Иванищи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ул. Советская, д. 4; факс: (8 49241) 51669; адрес электронной почты: </a:t>
            </a:r>
            <a:r>
              <a:rPr lang="en-US" sz="1600" b="1" dirty="0" err="1" smtClean="0">
                <a:latin typeface="Times New Roman" pitchFamily="18" charset="0"/>
                <a:cs typeface="Times New Roman" pitchFamily="18" charset="0"/>
              </a:rPr>
              <a:t>admivan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@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mail.ru</a:t>
            </a:r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График работы:</a:t>
            </a:r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с понедельника по четверг – с 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-00 до 1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-15; пятница – с 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-00 до 1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-00;</a:t>
            </a:r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суббота, воскресенье - выходные дни.</a:t>
            </a:r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Обеденный перерыв - с 1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-00 до 1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-00.</a:t>
            </a:r>
            <a:endParaRPr lang="en-US" sz="16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059" name="TextBox 6"/>
          <p:cNvSpPr txBox="1">
            <a:spLocks noChangeArrowheads="1"/>
          </p:cNvSpPr>
          <p:nvPr/>
        </p:nvSpPr>
        <p:spPr bwMode="auto">
          <a:xfrm>
            <a:off x="2267745" y="2625444"/>
            <a:ext cx="557212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357504"/>
            <a:ext cx="8352928" cy="4447371"/>
          </a:xfrm>
          <a:prstGeom prst="rect">
            <a:avLst/>
          </a:prstGeom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600" b="1" dirty="0">
                <a:latin typeface="Times New Roman" pitchFamily="18" charset="0"/>
                <a:cs typeface="Times New Roman" pitchFamily="18" charset="0"/>
              </a:rPr>
              <a:t>Уважаемые жители </a:t>
            </a: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МО поселок </a:t>
            </a:r>
            <a:r>
              <a:rPr lang="ru-RU" sz="2600" b="1" dirty="0" err="1" smtClean="0">
                <a:latin typeface="Times New Roman" pitchFamily="18" charset="0"/>
                <a:cs typeface="Times New Roman" pitchFamily="18" charset="0"/>
              </a:rPr>
              <a:t>Иванищи</a:t>
            </a: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 (сельское поселение)!</a:t>
            </a:r>
            <a:endParaRPr lang="ru-RU" sz="2600" b="1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sz="1200" b="1" dirty="0">
                <a:latin typeface="Arial" charset="0"/>
                <a:cs typeface="Aharoni" pitchFamily="2" charset="-79"/>
              </a:rPr>
              <a:t>	</a:t>
            </a:r>
          </a:p>
          <a:p>
            <a:pPr algn="just">
              <a:defRPr/>
            </a:pPr>
            <a:r>
              <a:rPr lang="ru-RU" sz="2600" b="1" dirty="0">
                <a:latin typeface="Arial" charset="0"/>
                <a:cs typeface="Aharoni" pitchFamily="2" charset="-79"/>
              </a:rPr>
              <a:t>	</a:t>
            </a:r>
            <a:r>
              <a:rPr lang="ru-RU" sz="2600" b="1" dirty="0">
                <a:latin typeface="Times New Roman" pitchFamily="18" charset="0"/>
                <a:cs typeface="Times New Roman" pitchFamily="18" charset="0"/>
              </a:rPr>
              <a:t>Предлагаем Вашему вниманию издание, в котором кратко и доступно отражены основные положения </a:t>
            </a: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проекта решения о бюджете МО поселок </a:t>
            </a:r>
            <a:r>
              <a:rPr lang="ru-RU" sz="2600" b="1" dirty="0" err="1" smtClean="0">
                <a:latin typeface="Times New Roman" pitchFamily="18" charset="0"/>
                <a:cs typeface="Times New Roman" pitchFamily="18" charset="0"/>
              </a:rPr>
              <a:t>Иванищи</a:t>
            </a: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 (сельское поселение) </a:t>
            </a:r>
            <a:r>
              <a:rPr lang="ru-RU" sz="2600" b="1" dirty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2022 </a:t>
            </a:r>
            <a:r>
              <a:rPr lang="ru-RU" sz="2600" b="1" dirty="0">
                <a:latin typeface="Times New Roman" pitchFamily="18" charset="0"/>
                <a:cs typeface="Times New Roman" pitchFamily="18" charset="0"/>
              </a:rPr>
              <a:t>год и плановый период </a:t>
            </a: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2023-2024 </a:t>
            </a:r>
            <a:r>
              <a:rPr lang="ru-RU" sz="2600" b="1" dirty="0">
                <a:latin typeface="Times New Roman" pitchFamily="18" charset="0"/>
                <a:cs typeface="Times New Roman" pitchFamily="18" charset="0"/>
              </a:rPr>
              <a:t>годов.  </a:t>
            </a:r>
            <a:endParaRPr lang="ru-RU" sz="2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endParaRPr lang="ru-RU" sz="1100" b="1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r>
              <a:rPr lang="ru-RU" sz="2600" b="1" dirty="0">
                <a:latin typeface="Times New Roman" pitchFamily="18" charset="0"/>
                <a:cs typeface="Times New Roman" pitchFamily="18" charset="0"/>
              </a:rPr>
              <a:t>	Изложенные в текстовом и графическом виде  данные наглядно показывают направления расходов бюджетных </a:t>
            </a: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средств.</a:t>
            </a:r>
            <a:endParaRPr lang="ru-RU" sz="2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2"/>
          <p:cNvSpPr>
            <a:spLocks noGrp="1"/>
          </p:cNvSpPr>
          <p:nvPr>
            <p:ph idx="1"/>
          </p:nvPr>
        </p:nvSpPr>
        <p:spPr>
          <a:xfrm>
            <a:off x="395288" y="428610"/>
            <a:ext cx="8034364" cy="4573206"/>
          </a:xfrm>
        </p:spPr>
        <p:txBody>
          <a:bodyPr>
            <a:normAutofit fontScale="47500" lnSpcReduction="20000"/>
          </a:bodyPr>
          <a:lstStyle/>
          <a:p>
            <a:pPr algn="just"/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Проект решения подготовлен в соответствии с требованиями Бюджетного кодекса Российской  Федерации,  Налогового кодекса Российской Федерации, решением Совета народных депутатов муниципального образования поселок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Иванищи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(сельское поселение) Гусь-Хрустального района Владимирской области от 30.04.2014 № 115 «Об 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утверждении Положения о бюджетном процессе в МО поселок </a:t>
            </a:r>
            <a:r>
              <a:rPr lang="ru-RU" sz="2900" dirty="0" err="1">
                <a:latin typeface="Times New Roman" pitchFamily="18" charset="0"/>
                <a:cs typeface="Times New Roman" pitchFamily="18" charset="0"/>
              </a:rPr>
              <a:t>Иванищи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 (сельское поселение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)», 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иных законодательных и нормативных правовых актов Российской Федерации, 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Владимирской 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области, 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МО поселок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Иванищи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(сельское поселение).</a:t>
            </a:r>
            <a:endParaRPr lang="ru-RU" sz="2900" dirty="0">
              <a:latin typeface="Times New Roman" pitchFamily="18" charset="0"/>
              <a:cs typeface="Times New Roman" pitchFamily="18" charset="0"/>
            </a:endParaRPr>
          </a:p>
          <a:p>
            <a:pPr marL="36512" indent="0" algn="just">
              <a:buNone/>
            </a:pPr>
            <a:endParaRPr lang="ru-RU" sz="2900" dirty="0">
              <a:latin typeface="Times New Roman" pitchFamily="18" charset="0"/>
              <a:cs typeface="Times New Roman" pitchFamily="18" charset="0"/>
            </a:endParaRPr>
          </a:p>
          <a:p>
            <a:pPr marL="420624" indent="-384048" algn="ctr" eaLnBrk="1" fontAlgn="auto" hangingPunct="1">
              <a:lnSpc>
                <a:spcPct val="120000"/>
              </a:lnSpc>
              <a:spcAft>
                <a:spcPts val="0"/>
              </a:spcAft>
              <a:buFontTx/>
              <a:buNone/>
              <a:defRPr/>
            </a:pPr>
            <a:r>
              <a:rPr lang="ru-RU" sz="2900" dirty="0" smtClean="0"/>
              <a:t>  </a:t>
            </a:r>
          </a:p>
          <a:p>
            <a:pPr marL="420624" indent="-384048" algn="ctr" eaLnBrk="1" fontAlgn="auto" hangingPunct="1">
              <a:lnSpc>
                <a:spcPct val="120000"/>
              </a:lnSpc>
              <a:spcAft>
                <a:spcPts val="0"/>
              </a:spcAft>
              <a:buFontTx/>
              <a:buNone/>
              <a:defRPr/>
            </a:pPr>
            <a:r>
              <a:rPr lang="ru-RU" sz="2900" dirty="0" smtClean="0"/>
              <a:t>   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При составлении проекта местного бюджета учтены:</a:t>
            </a:r>
          </a:p>
          <a:p>
            <a:pPr marL="420624" indent="-384048" algn="ctr" eaLnBrk="1" fontAlgn="auto" hangingPunct="1">
              <a:lnSpc>
                <a:spcPct val="120000"/>
              </a:lnSpc>
              <a:spcAft>
                <a:spcPts val="0"/>
              </a:spcAft>
              <a:buFontTx/>
              <a:buNone/>
              <a:defRPr/>
            </a:pPr>
            <a:endParaRPr lang="ru-RU" sz="2900" dirty="0" smtClean="0">
              <a:latin typeface="Times New Roman" pitchFamily="18" charset="0"/>
              <a:cs typeface="Times New Roman" pitchFamily="18" charset="0"/>
            </a:endParaRPr>
          </a:p>
          <a:p>
            <a:pPr marL="420624" indent="-384048" algn="just" eaLnBrk="1" fontAlgn="auto" hangingPunct="1">
              <a:lnSpc>
                <a:spcPct val="120000"/>
              </a:lnSpc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Указы Президента Российской Федерации от 7 мая 2012 года</a:t>
            </a:r>
          </a:p>
          <a:p>
            <a:pPr marL="420624" indent="-384048" algn="just" eaLnBrk="1" fontAlgn="auto" hangingPunct="1">
              <a:lnSpc>
                <a:spcPct val="120000"/>
              </a:lnSpc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Муниципальные программы МО поселок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Иванищи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(сельское поселение)</a:t>
            </a:r>
          </a:p>
          <a:p>
            <a:pPr marL="420624" indent="-384048" algn="just" eaLnBrk="1" fontAlgn="auto" hangingPunct="1">
              <a:lnSpc>
                <a:spcPct val="120000"/>
              </a:lnSpc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Прогноз социально-экономического развития 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МО поселок </a:t>
            </a:r>
            <a:r>
              <a:rPr lang="ru-RU" sz="2900" dirty="0" err="1">
                <a:latin typeface="Times New Roman" pitchFamily="18" charset="0"/>
                <a:cs typeface="Times New Roman" pitchFamily="18" charset="0"/>
              </a:rPr>
              <a:t>Иванищи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 (сельское поселение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) до 2024 года</a:t>
            </a:r>
          </a:p>
          <a:p>
            <a:pPr marL="420624" indent="-384048" algn="just" eaLnBrk="1" fontAlgn="auto" hangingPunct="1">
              <a:lnSpc>
                <a:spcPct val="120000"/>
              </a:lnSpc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Основные направления бюджетной и налоговой политики 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МО поселок </a:t>
            </a:r>
            <a:r>
              <a:rPr lang="ru-RU" sz="2900" dirty="0" err="1">
                <a:latin typeface="Times New Roman" pitchFamily="18" charset="0"/>
                <a:cs typeface="Times New Roman" pitchFamily="18" charset="0"/>
              </a:rPr>
              <a:t>Иванищи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 (сельское поселение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) на 2022-2024 годы</a:t>
            </a:r>
          </a:p>
          <a:p>
            <a:pPr marL="420624" indent="-384048" algn="just"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420624" indent="-384048" algn="just"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endParaRPr lang="ru-RU" sz="1650" dirty="0" smtClean="0"/>
          </a:p>
          <a:p>
            <a:pPr marL="420624" indent="-384048" algn="just"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endParaRPr lang="ru-RU" sz="1650" dirty="0" smtClean="0"/>
          </a:p>
          <a:p>
            <a:pPr marL="420624" indent="-384048" algn="just"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endParaRPr lang="ru-RU" sz="1650" dirty="0" smtClean="0"/>
          </a:p>
          <a:p>
            <a:pPr marL="420624" indent="-384048" algn="just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ru-RU" sz="1650" dirty="0" smtClean="0"/>
              <a:t>   </a:t>
            </a:r>
          </a:p>
          <a:p>
            <a:pPr marL="420624" indent="-384048" algn="just" eaLnBrk="1" fontAlgn="auto" hangingPunct="1">
              <a:spcAft>
                <a:spcPts val="0"/>
              </a:spcAft>
              <a:buFontTx/>
              <a:buNone/>
              <a:defRPr/>
            </a:pPr>
            <a:endParaRPr lang="ru-RU" sz="1700" dirty="0" smtClean="0"/>
          </a:p>
          <a:p>
            <a:pPr marL="420624" indent="-384048" eaLnBrk="1" fontAlgn="auto" hangingPunct="1">
              <a:spcAft>
                <a:spcPts val="0"/>
              </a:spcAft>
              <a:buFontTx/>
              <a:buNone/>
              <a:defRPr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Содержимое 2"/>
          <p:cNvSpPr>
            <a:spLocks noGrp="1"/>
          </p:cNvSpPr>
          <p:nvPr>
            <p:ph idx="1"/>
          </p:nvPr>
        </p:nvSpPr>
        <p:spPr>
          <a:xfrm>
            <a:off x="457200" y="250032"/>
            <a:ext cx="8435975" cy="4698206"/>
          </a:xfrm>
        </p:spPr>
        <p:txBody>
          <a:bodyPr/>
          <a:lstStyle/>
          <a:p>
            <a:endParaRPr lang="ru-RU" altLang="ru-RU" sz="1600" dirty="0" smtClean="0"/>
          </a:p>
          <a:p>
            <a:pPr algn="ctr">
              <a:buFont typeface="Wingdings 2" panose="05020102010507070707" pitchFamily="18" charset="2"/>
              <a:buNone/>
            </a:pPr>
            <a:r>
              <a:rPr lang="ru-RU" altLang="ru-RU" sz="2200" b="1" dirty="0" smtClean="0">
                <a:latin typeface="Times New Roman" pitchFamily="18" charset="0"/>
                <a:cs typeface="Times New Roman" pitchFamily="18" charset="0"/>
              </a:rPr>
              <a:t>Основные задачи бюджетной и налоговой политики:</a:t>
            </a:r>
            <a:endParaRPr lang="ru-RU" altLang="ru-RU" sz="1600" dirty="0" smtClean="0"/>
          </a:p>
          <a:p>
            <a:pPr algn="just"/>
            <a:r>
              <a:rPr lang="ru-RU" altLang="ru-RU" sz="1600" dirty="0" smtClean="0">
                <a:latin typeface="Times New Roman" pitchFamily="18" charset="0"/>
                <a:cs typeface="Times New Roman" pitchFamily="18" charset="0"/>
              </a:rPr>
              <a:t>обеспечение сбалансированности и устойчивости местного бюджета; </a:t>
            </a:r>
          </a:p>
          <a:p>
            <a:pPr algn="just"/>
            <a:r>
              <a:rPr lang="ru-RU" altLang="ru-RU" sz="1600" dirty="0" smtClean="0">
                <a:latin typeface="Times New Roman" pitchFamily="18" charset="0"/>
                <a:cs typeface="Times New Roman" pitchFamily="18" charset="0"/>
              </a:rPr>
              <a:t>поддержка инвестиционной активности хозяйствующих субъектов, осуществляющих деятельность на территории поселения;</a:t>
            </a:r>
          </a:p>
          <a:p>
            <a:pPr algn="just"/>
            <a:r>
              <a:rPr lang="ru-RU" altLang="ru-RU" sz="1600" dirty="0" smtClean="0">
                <a:latin typeface="Times New Roman" pitchFamily="18" charset="0"/>
                <a:cs typeface="Times New Roman" pitchFamily="18" charset="0"/>
              </a:rPr>
              <a:t>повышение качества управления муниципальными финансами, эффективности расходования бюджетных средств;</a:t>
            </a:r>
          </a:p>
          <a:p>
            <a:pPr algn="just"/>
            <a:r>
              <a:rPr lang="ru-RU" altLang="ru-RU" sz="1600" dirty="0" smtClean="0">
                <a:latin typeface="Times New Roman" pitchFamily="18" charset="0"/>
                <a:cs typeface="Times New Roman" pitchFamily="18" charset="0"/>
              </a:rPr>
              <a:t>обеспечение роста доходной части </a:t>
            </a:r>
            <a:r>
              <a:rPr lang="ru-RU" altLang="ru-RU" sz="1600" dirty="0">
                <a:latin typeface="Times New Roman" pitchFamily="18" charset="0"/>
                <a:cs typeface="Times New Roman" pitchFamily="18" charset="0"/>
              </a:rPr>
              <a:t>бюджета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МО поселок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Иванищи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(сельское поселение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altLang="ru-RU" sz="1600" dirty="0" smtClean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 algn="just"/>
            <a:r>
              <a:rPr lang="ru-RU" altLang="ru-RU" sz="1600" dirty="0" smtClean="0">
                <a:latin typeface="Times New Roman" pitchFamily="18" charset="0"/>
                <a:cs typeface="Times New Roman" pitchFamily="18" charset="0"/>
              </a:rPr>
              <a:t>упорядочение существующих налоговых льгот путем отмены неэффективных льгот; предоставление налоговых   льгот,  носящих ограниченный во времени характер;</a:t>
            </a:r>
          </a:p>
          <a:p>
            <a:pPr algn="just"/>
            <a:r>
              <a:rPr lang="ru-RU" altLang="ru-RU" sz="1600" dirty="0" smtClean="0">
                <a:latin typeface="Times New Roman" pitchFamily="18" charset="0"/>
                <a:cs typeface="Times New Roman" pitchFamily="18" charset="0"/>
              </a:rPr>
              <a:t>совершенствование системы управления и распоряжения муниципальным имуществом, увеличение доходов от его использования; </a:t>
            </a:r>
          </a:p>
          <a:p>
            <a:pPr algn="just"/>
            <a:r>
              <a:rPr lang="ru-RU" altLang="ru-RU" sz="1600" dirty="0" smtClean="0">
                <a:latin typeface="Times New Roman" pitchFamily="18" charset="0"/>
                <a:cs typeface="Times New Roman" pitchFamily="18" charset="0"/>
              </a:rPr>
              <a:t>проведение взвешенной долговой политики, снижение расходов на обслуживание муниципального долга.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1">
          <a:gsLst>
            <a:gs pos="0">
              <a:srgbClr val="CCC1DA"/>
            </a:gs>
            <a:gs pos="50000">
              <a:srgbClr val="C2D1ED"/>
            </a:gs>
            <a:gs pos="100000">
              <a:srgbClr val="E1E8F5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05979"/>
            <a:ext cx="8229600" cy="597694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altLang="ru-RU" sz="2400" b="1" dirty="0" smtClean="0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Доходы бюджета на 2022 год и</a:t>
            </a:r>
            <a:br>
              <a:rPr lang="ru-RU" altLang="ru-RU" sz="2400" b="1" dirty="0" smtClean="0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400" b="1" dirty="0" smtClean="0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 плановый период 2023 и 2024 годов</a:t>
            </a:r>
            <a:br>
              <a:rPr lang="ru-RU" altLang="ru-RU" sz="2400" b="1" dirty="0" smtClean="0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altLang="ru-RU" sz="2400" b="1" dirty="0" smtClean="0">
              <a:solidFill>
                <a:srgbClr val="66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Содержимое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604022334"/>
              </p:ext>
            </p:extLst>
          </p:nvPr>
        </p:nvGraphicFramePr>
        <p:xfrm>
          <a:off x="714348" y="571486"/>
          <a:ext cx="7991475" cy="43577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05979"/>
            <a:ext cx="8229600" cy="704850"/>
          </a:xfrm>
        </p:spPr>
        <p:txBody>
          <a:bodyPr/>
          <a:lstStyle/>
          <a:p>
            <a:pPr algn="ctr" eaLnBrk="1" hangingPunct="1"/>
            <a:r>
              <a:rPr lang="ru-RU" altLang="ru-RU" sz="2200" b="1" dirty="0" smtClean="0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Межбюджетные трансферты на 2022 год и</a:t>
            </a:r>
            <a:br>
              <a:rPr lang="ru-RU" altLang="ru-RU" sz="2200" b="1" dirty="0" smtClean="0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200" b="1" dirty="0" smtClean="0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на плановый период 2023 и 2024 годов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221340727"/>
              </p:ext>
            </p:extLst>
          </p:nvPr>
        </p:nvGraphicFramePr>
        <p:xfrm>
          <a:off x="457200" y="1200151"/>
          <a:ext cx="7467600" cy="23163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69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8669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8669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8669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480161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 показателя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973" marR="82973" marT="34298" marB="3429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2022 год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973" marR="82973" marT="34298" marB="3429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2023 год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973" marR="82973" marT="34298" marB="3429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2024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год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973" marR="82973" marT="34298" marB="34298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78189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973" marR="82973" marT="34298" marB="3429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9439,9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973" marR="82973" marT="34298" marB="3429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6687,0</a:t>
                      </a:r>
                    </a:p>
                  </a:txBody>
                  <a:tcPr marL="82973" marR="82973" marT="34298" marB="3429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8037,3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973" marR="82973" marT="34298" marB="34298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89215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Дотации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973" marR="82973" marT="34298" marB="3429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5091,0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973" marR="82973" marT="34298" marB="3429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5243,0</a:t>
                      </a:r>
                    </a:p>
                  </a:txBody>
                  <a:tcPr marL="82973" marR="82973" marT="34298" marB="3429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5151,0</a:t>
                      </a:r>
                    </a:p>
                  </a:txBody>
                  <a:tcPr marL="82973" marR="82973" marT="34298" marB="34298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78189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Субсидии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973" marR="82973" marT="34298" marB="3429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608,8</a:t>
                      </a:r>
                    </a:p>
                  </a:txBody>
                  <a:tcPr marL="82973" marR="82973" marT="34298" marB="3429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608,8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973" marR="82973" marT="34298" marB="3429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608,8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973" marR="82973" marT="34298" marB="34298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78189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Субвенции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973" marR="82973" marT="34298" marB="3429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267,4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973" marR="82973" marT="34298" marB="3429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275,0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973" marR="82973" marT="34298" marB="3429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283,1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973" marR="82973" marT="34298" marB="34298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685943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Иные межбюджетные трансферты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973" marR="82973" marT="34298" marB="3429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3472,7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973" marR="82973" marT="34298" marB="3429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560,2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973" marR="82973" marT="34298" marB="3429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560,2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973" marR="82973" marT="34298" marB="34298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0762" name="TextBox 5"/>
          <p:cNvSpPr txBox="1">
            <a:spLocks noChangeArrowheads="1"/>
          </p:cNvSpPr>
          <p:nvPr/>
        </p:nvSpPr>
        <p:spPr bwMode="auto">
          <a:xfrm>
            <a:off x="7308850" y="897731"/>
            <a:ext cx="1296988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1600" dirty="0" smtClean="0">
                <a:latin typeface="Times New Roman" pitchFamily="18" charset="0"/>
                <a:cs typeface="Times New Roman" pitchFamily="18" charset="0"/>
              </a:rPr>
              <a:t>тыс.руб</a:t>
            </a:r>
            <a:r>
              <a:rPr lang="ru-RU" altLang="ru-RU" sz="16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Заголовок 1"/>
          <p:cNvSpPr>
            <a:spLocks noGrp="1"/>
          </p:cNvSpPr>
          <p:nvPr>
            <p:ph type="title"/>
          </p:nvPr>
        </p:nvSpPr>
        <p:spPr>
          <a:xfrm>
            <a:off x="457200" y="86916"/>
            <a:ext cx="8229600" cy="648890"/>
          </a:xfrm>
        </p:spPr>
        <p:txBody>
          <a:bodyPr/>
          <a:lstStyle/>
          <a:p>
            <a:pPr algn="ctr" eaLnBrk="1" hangingPunct="1"/>
            <a:r>
              <a:rPr lang="ru-RU" altLang="ru-RU" sz="2200" b="1" dirty="0" smtClean="0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Распределение бюджетных ассигнований по разделам классификации расходов бюджетов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946469882"/>
              </p:ext>
            </p:extLst>
          </p:nvPr>
        </p:nvGraphicFramePr>
        <p:xfrm>
          <a:off x="214282" y="801056"/>
          <a:ext cx="8337742" cy="38182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531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60310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99717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990717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990717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990717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</a:tblGrid>
              <a:tr h="571497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Раздел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34289" marB="3428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  показателя </a:t>
                      </a:r>
                    </a:p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(раздел,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подраздел)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34289" marB="3428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ru-RU" sz="10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тыс.руб</a:t>
                      </a: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) </a:t>
                      </a:r>
                      <a:r>
                        <a:rPr lang="ru-RU" sz="10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</a:t>
                      </a:r>
                      <a:endParaRPr lang="ru-RU" sz="10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05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утверждено на 01.10.2021</a:t>
                      </a:r>
                      <a:endParaRPr lang="ru-RU" sz="105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34289" marB="3428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2022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ru-RU" sz="10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тыс.руб</a:t>
                      </a: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</a:p>
                    <a:p>
                      <a:pPr algn="ctr"/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34289" marB="3428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2023  год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ru-RU" sz="10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тыс.руб</a:t>
                      </a: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</a:p>
                    <a:p>
                      <a:pPr algn="ctr"/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34289" marB="34289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2024 год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ru-RU" sz="10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тыс.руб</a:t>
                      </a: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34289" marB="34289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97177">
                <a:tc>
                  <a:txBody>
                    <a:bodyPr/>
                    <a:lstStyle/>
                    <a:p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34289" marB="34289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Расходы </a:t>
                      </a:r>
                      <a:r>
                        <a:rPr lang="ru-RU" sz="11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  <a:endParaRPr lang="ru-RU" sz="11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r"/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34289" marB="3428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14415,3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34289" marB="3428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11980,4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34289" marB="3428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8884,7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34289" marB="3428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10136,5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34289" marB="34289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35145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01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34289" marB="34289"/>
                </a:tc>
                <a:tc>
                  <a:txBody>
                    <a:bodyPr/>
                    <a:lstStyle/>
                    <a:p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Общегосударственные вопросы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34289" marB="3428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4650,8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34289" marB="3428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4366,5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34289" marB="3428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3785,0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34289" marB="3428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3536,5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34289" marB="34289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35145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02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34289" marB="34289"/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Национальная оборона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34289" marB="3428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236,4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34289" marB="3428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239,6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34289" marB="3428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247,2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34289" marB="3428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255,3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34289" marB="34289"/>
                </a:tc>
              </a:tr>
              <a:tr h="344991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03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34289" marB="34289"/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Национальная безопасность и правоохранительная деятельность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34289" marB="3428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218,3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34289" marB="3428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257,0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34289" marB="3428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20,0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34289" marB="3428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10,0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34289" marB="34289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35145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04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34289" marB="34289"/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Национальная экономика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34289" marB="3428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1498,9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34289" marB="3428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1819,6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34289" marB="3428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97,0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34289" marB="3428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97,0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34289" marB="34289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35145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05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34289" marB="34289"/>
                </a:tc>
                <a:tc>
                  <a:txBody>
                    <a:bodyPr/>
                    <a:lstStyle/>
                    <a:p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Жилищно-коммунальное хозяйство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34289" marB="3428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2756,3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34289" marB="3428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617,8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34289" marB="3428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175,2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34289" marB="3428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1682,4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34289" marB="34289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35145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06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34289" marB="34289"/>
                </a:tc>
                <a:tc>
                  <a:txBody>
                    <a:bodyPr/>
                    <a:lstStyle/>
                    <a:p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Охрана окружающей среды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34289" marB="3428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34289" marB="3428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34289" marB="3428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34289" marB="3428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34289" marB="34289"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245399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08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34289" marB="34289"/>
                </a:tc>
                <a:tc>
                  <a:txBody>
                    <a:bodyPr/>
                    <a:lstStyle/>
                    <a:p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Культура, кинематография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34289" marB="3428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4115,0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34289" marB="3428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4047,7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34289" marB="3428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3928,1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34289" marB="3428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3923,1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34289" marB="34289"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212301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34289" marB="34289"/>
                </a:tc>
                <a:tc>
                  <a:txBody>
                    <a:bodyPr/>
                    <a:lstStyle/>
                    <a:p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Социальная политика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34289" marB="3428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72,0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34289" marB="3428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72,0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34289" marB="3428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72,0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34289" marB="3428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72,0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34289" marB="34289"/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235145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34289" marB="34289"/>
                </a:tc>
                <a:tc>
                  <a:txBody>
                    <a:bodyPr/>
                    <a:lstStyle/>
                    <a:p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Физическая культура и спорт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34289" marB="3428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867,6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34289" marB="3428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560,2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34289" marB="3428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560,2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34289" marB="3428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560,2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34289" marB="34289"/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341972">
                <a:tc>
                  <a:txBody>
                    <a:bodyPr/>
                    <a:lstStyle/>
                    <a:p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34289" marB="34289"/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Условно-утвержденные расходы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34289" marB="3428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х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34289" marB="3428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х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34289" marB="3428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191,0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34289" marB="3428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382,0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34289" marB="34289"/>
                </a:tc>
                <a:extLst>
                  <a:ext uri="{0D108BD9-81ED-4DB2-BD59-A6C34878D82A}">
                    <a16:rowId xmlns="" xmlns:a16="http://schemas.microsoft.com/office/drawing/2014/main" val="10017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Заголовок 1"/>
          <p:cNvSpPr>
            <a:spLocks noGrp="1"/>
          </p:cNvSpPr>
          <p:nvPr>
            <p:ph type="title"/>
          </p:nvPr>
        </p:nvSpPr>
        <p:spPr>
          <a:xfrm>
            <a:off x="468313" y="195263"/>
            <a:ext cx="8229600" cy="875110"/>
          </a:xfrm>
        </p:spPr>
        <p:txBody>
          <a:bodyPr/>
          <a:lstStyle/>
          <a:p>
            <a:pPr algn="ctr" eaLnBrk="1" hangingPunct="1"/>
            <a:r>
              <a:rPr lang="ru-RU" altLang="ru-RU" sz="2400" b="1" dirty="0" smtClean="0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Структура бюджетных ассигнований по разделам </a:t>
            </a:r>
            <a:r>
              <a:rPr lang="en-US" altLang="ru-RU" sz="2400" b="1" dirty="0" smtClean="0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altLang="ru-RU" sz="2400" b="1" dirty="0" smtClean="0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400" b="1" dirty="0" smtClean="0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классификации расходов бюджетов на 2022 год</a:t>
            </a:r>
          </a:p>
        </p:txBody>
      </p:sp>
      <p:graphicFrame>
        <p:nvGraphicFramePr>
          <p:cNvPr id="2" name="Содержимое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219776500"/>
              </p:ext>
            </p:extLst>
          </p:nvPr>
        </p:nvGraphicFramePr>
        <p:xfrm>
          <a:off x="519113" y="1113235"/>
          <a:ext cx="8445500" cy="40302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475059"/>
          </a:xfrm>
        </p:spPr>
        <p:txBody>
          <a:bodyPr/>
          <a:lstStyle/>
          <a:p>
            <a:pPr algn="ctr" eaLnBrk="1" hangingPunct="1"/>
            <a:r>
              <a:rPr lang="ru-RU" altLang="ru-RU" sz="2200" b="1" dirty="0" smtClean="0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Расходы местного бюджета на социальную сферу</a:t>
            </a:r>
          </a:p>
        </p:txBody>
      </p:sp>
      <p:graphicFrame>
        <p:nvGraphicFramePr>
          <p:cNvPr id="2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489029835"/>
              </p:ext>
            </p:extLst>
          </p:nvPr>
        </p:nvGraphicFramePr>
        <p:xfrm>
          <a:off x="428596" y="1525191"/>
          <a:ext cx="8453437" cy="36183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153" name="TextBox 9"/>
          <p:cNvSpPr txBox="1">
            <a:spLocks noChangeArrowheads="1"/>
          </p:cNvSpPr>
          <p:nvPr/>
        </p:nvSpPr>
        <p:spPr bwMode="auto">
          <a:xfrm>
            <a:off x="221738" y="642924"/>
            <a:ext cx="7964513" cy="1169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ru-RU" altLang="ru-RU" sz="1400" dirty="0">
                <a:latin typeface="Times New Roman" pitchFamily="18" charset="0"/>
                <a:cs typeface="Times New Roman" pitchFamily="18" charset="0"/>
              </a:rPr>
              <a:t>        Расходы: </a:t>
            </a:r>
            <a:r>
              <a:rPr lang="ru-RU" altLang="ru-RU" sz="1400" dirty="0" smtClean="0">
                <a:latin typeface="Times New Roman" pitchFamily="18" charset="0"/>
                <a:cs typeface="Times New Roman" pitchFamily="18" charset="0"/>
              </a:rPr>
              <a:t> 2022 </a:t>
            </a:r>
            <a:r>
              <a:rPr lang="ru-RU" altLang="ru-RU" sz="1400" dirty="0">
                <a:latin typeface="Times New Roman" pitchFamily="18" charset="0"/>
                <a:cs typeface="Times New Roman" pitchFamily="18" charset="0"/>
              </a:rPr>
              <a:t>год – </a:t>
            </a:r>
            <a:r>
              <a:rPr lang="ru-RU" altLang="ru-RU" sz="1400" dirty="0" smtClean="0">
                <a:latin typeface="Times New Roman" pitchFamily="18" charset="0"/>
                <a:cs typeface="Times New Roman" pitchFamily="18" charset="0"/>
              </a:rPr>
              <a:t>4679,9 тыс.руб</a:t>
            </a:r>
            <a:r>
              <a:rPr lang="ru-RU" altLang="ru-RU" sz="1400" dirty="0">
                <a:latin typeface="Times New Roman" pitchFamily="18" charset="0"/>
                <a:cs typeface="Times New Roman" pitchFamily="18" charset="0"/>
              </a:rPr>
              <a:t>., </a:t>
            </a:r>
            <a:r>
              <a:rPr lang="ru-RU" altLang="ru-RU" sz="1400" dirty="0" smtClean="0">
                <a:latin typeface="Times New Roman" pitchFamily="18" charset="0"/>
                <a:cs typeface="Times New Roman" pitchFamily="18" charset="0"/>
              </a:rPr>
              <a:t> 2023 </a:t>
            </a:r>
            <a:r>
              <a:rPr lang="ru-RU" altLang="ru-RU" sz="1400" dirty="0">
                <a:latin typeface="Times New Roman" pitchFamily="18" charset="0"/>
                <a:cs typeface="Times New Roman" pitchFamily="18" charset="0"/>
              </a:rPr>
              <a:t>год – </a:t>
            </a:r>
            <a:r>
              <a:rPr lang="ru-RU" altLang="ru-RU" sz="1400" dirty="0" smtClean="0">
                <a:latin typeface="Times New Roman" pitchFamily="18" charset="0"/>
                <a:cs typeface="Times New Roman" pitchFamily="18" charset="0"/>
              </a:rPr>
              <a:t>4560,3 тыс. руб., 2024 </a:t>
            </a:r>
            <a:r>
              <a:rPr lang="ru-RU" altLang="ru-RU" sz="1400" dirty="0">
                <a:latin typeface="Times New Roman" pitchFamily="18" charset="0"/>
                <a:cs typeface="Times New Roman" pitchFamily="18" charset="0"/>
              </a:rPr>
              <a:t>год – </a:t>
            </a:r>
            <a:r>
              <a:rPr lang="ru-RU" altLang="ru-RU" sz="1400" dirty="0" smtClean="0">
                <a:latin typeface="Times New Roman" pitchFamily="18" charset="0"/>
                <a:cs typeface="Times New Roman" pitchFamily="18" charset="0"/>
              </a:rPr>
              <a:t>4555,3 тыс.руб</a:t>
            </a:r>
            <a:r>
              <a:rPr lang="ru-RU" altLang="ru-RU" sz="1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 eaLnBrk="1" hangingPunct="1"/>
            <a:r>
              <a:rPr lang="ru-RU" altLang="ru-RU" sz="1400" dirty="0" smtClean="0">
                <a:latin typeface="Times New Roman" pitchFamily="18" charset="0"/>
                <a:cs typeface="Times New Roman" pitchFamily="18" charset="0"/>
              </a:rPr>
              <a:t>        Бюджетная </a:t>
            </a:r>
            <a:r>
              <a:rPr lang="ru-RU" altLang="ru-RU" sz="1400" dirty="0">
                <a:latin typeface="Times New Roman" pitchFamily="18" charset="0"/>
                <a:cs typeface="Times New Roman" pitchFamily="18" charset="0"/>
              </a:rPr>
              <a:t>политика в социально-культурной сфере  ориентирована на сохранение приоритетности в финансовом обеспечении обширного спектра задач  в </a:t>
            </a:r>
            <a:r>
              <a:rPr lang="ru-RU" altLang="ru-RU" sz="1400" dirty="0" smtClean="0">
                <a:latin typeface="Times New Roman" pitchFamily="18" charset="0"/>
                <a:cs typeface="Times New Roman" pitchFamily="18" charset="0"/>
              </a:rPr>
              <a:t>области социальной </a:t>
            </a:r>
            <a:r>
              <a:rPr lang="ru-RU" altLang="ru-RU" sz="1400" dirty="0">
                <a:latin typeface="Times New Roman" pitchFamily="18" charset="0"/>
                <a:cs typeface="Times New Roman" pitchFamily="18" charset="0"/>
              </a:rPr>
              <a:t>политики, культуры, физической культуры и спорта.</a:t>
            </a:r>
          </a:p>
          <a:p>
            <a:pPr eaLnBrk="1" hangingPunct="1"/>
            <a:r>
              <a:rPr lang="ru-RU" altLang="ru-RU" sz="1400" dirty="0"/>
              <a:t>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хническая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27587</TotalTime>
  <Words>655</Words>
  <Application>Microsoft Office PowerPoint</Application>
  <PresentationFormat>Экран (16:9)</PresentationFormat>
  <Paragraphs>219</Paragraphs>
  <Slides>14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Техническая</vt:lpstr>
      <vt:lpstr>    </vt:lpstr>
      <vt:lpstr>Слайд 2</vt:lpstr>
      <vt:lpstr>Слайд 3</vt:lpstr>
      <vt:lpstr>Слайд 4</vt:lpstr>
      <vt:lpstr>Доходы бюджета на 2022 год и  плановый период 2023 и 2024 годов </vt:lpstr>
      <vt:lpstr>Межбюджетные трансферты на 2022 год и на плановый период 2023 и 2024 годов</vt:lpstr>
      <vt:lpstr>Распределение бюджетных ассигнований по разделам классификации расходов бюджетов</vt:lpstr>
      <vt:lpstr>Структура бюджетных ассигнований по разделам  классификации расходов бюджетов на 2022 год</vt:lpstr>
      <vt:lpstr>Расходы местного бюджета на социальную сферу</vt:lpstr>
      <vt:lpstr>Слайд 10</vt:lpstr>
      <vt:lpstr>Слайд 11</vt:lpstr>
      <vt:lpstr>РАСПРЕДЕЛЕНИЕ БЮДЖЕТНЫХ АССИГНОВАНИЙ ПО МУНИЦИПАЛЬНЫМ ПРОГРАММАМ И НЕПРОГРАММНЫМ НАПРАВЛЕНИЯМ ДЕЯТЕЛЬНОСТИ НА 2022 ГОД</vt:lpstr>
      <vt:lpstr>На 2022 год в бюджете предусмотрены  следующие муниципальные программы</vt:lpstr>
      <vt:lpstr>Слайд 14</vt:lpstr>
    </vt:vector>
  </TitlesOfParts>
  <Company>2222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Практический опыт подключения министерства финансов Краснодарского края к государственной информационной системе о государственных и муниципальных платежах</dc:title>
  <dc:creator>Игнатьев А.В.</dc:creator>
  <cp:lastModifiedBy>Denis</cp:lastModifiedBy>
  <cp:revision>2207</cp:revision>
  <dcterms:created xsi:type="dcterms:W3CDTF">2013-04-17T07:52:47Z</dcterms:created>
  <dcterms:modified xsi:type="dcterms:W3CDTF">2022-02-21T07:07:22Z</dcterms:modified>
</cp:coreProperties>
</file>