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980" autoAdjust="0"/>
  </p:normalViewPr>
  <p:slideViewPr>
    <p:cSldViewPr>
      <p:cViewPr>
        <p:scale>
          <a:sx n="120" d="100"/>
          <a:sy n="120" d="100"/>
        </p:scale>
        <p:origin x="-1374" y="-51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2329</c:v>
                </c:pt>
                <c:pt idx="1">
                  <c:v>303.2</c:v>
                </c:pt>
                <c:pt idx="2">
                  <c:v>9226.1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Depth val="152"/>
        <c:shape val="box"/>
        <c:axId val="166067200"/>
        <c:axId val="116208384"/>
        <c:axId val="0"/>
      </c:bar3DChart>
      <c:catAx>
        <c:axId val="166067200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16208384"/>
        <c:crosses val="autoZero"/>
        <c:auto val="1"/>
        <c:lblAlgn val="ctr"/>
        <c:lblOffset val="100"/>
      </c:catAx>
      <c:valAx>
        <c:axId val="116208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66067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2472</c:v>
                </c:pt>
                <c:pt idx="1">
                  <c:v>70.2</c:v>
                </c:pt>
                <c:pt idx="2">
                  <c:v>6195.6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16246016"/>
        <c:axId val="116247552"/>
        <c:axId val="0"/>
      </c:bar3DChart>
      <c:catAx>
        <c:axId val="116246016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16247552"/>
        <c:crosses val="autoZero"/>
        <c:auto val="1"/>
        <c:lblAlgn val="ctr"/>
        <c:lblOffset val="100"/>
      </c:catAx>
      <c:valAx>
        <c:axId val="116247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1624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2623</c:v>
                </c:pt>
                <c:pt idx="1">
                  <c:v>72.2</c:v>
                </c:pt>
                <c:pt idx="2">
                  <c:v>6054.9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65318656"/>
        <c:axId val="165320192"/>
        <c:axId val="0"/>
      </c:bar3DChart>
      <c:catAx>
        <c:axId val="165318656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65320192"/>
        <c:crosses val="autoZero"/>
        <c:auto val="1"/>
        <c:lblAlgn val="ctr"/>
        <c:lblOffset val="100"/>
      </c:catAx>
      <c:valAx>
        <c:axId val="165320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65318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20"/>
      <c:perspective val="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5616826337526188"/>
                  <c:y val="4.798388573521333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8051636445631517E-2"/>
                  <c:y val="3.6147225782823665E-2"/>
                </c:manualLayout>
              </c:layout>
              <c:showCatName val="1"/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Культура. кинематография</c:v>
                </c:pt>
                <c:pt idx="6">
                  <c:v>ФК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4797.5</c:v>
                </c:pt>
                <c:pt idx="1">
                  <c:v>289.60000000000002</c:v>
                </c:pt>
                <c:pt idx="2">
                  <c:v>212</c:v>
                </c:pt>
                <c:pt idx="3">
                  <c:v>1835</c:v>
                </c:pt>
                <c:pt idx="4">
                  <c:v>365.2</c:v>
                </c:pt>
                <c:pt idx="5">
                  <c:v>4243.5</c:v>
                </c:pt>
                <c:pt idx="6">
                  <c:v>43.5</c:v>
                </c:pt>
                <c:pt idx="7">
                  <c:v>72</c:v>
                </c:pt>
              </c:numCache>
            </c:numRef>
          </c:val>
        </c:ser>
        <c:dLbls>
          <c:showCatName val="1"/>
          <c:showPercent val="1"/>
          <c:separator>
</c:separator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D6F7-8CC2-4504-83A5-A62CB0519378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308F-2F54-4F7F-964D-D7FD47F5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36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9308F-2F54-4F7F-964D-D7FD47F52F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47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9308F-2F54-4F7F-964D-D7FD47F52F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79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F8CA5-FBF0-4972-BACE-AB08D4EB1159}" type="datetime1">
              <a:rPr lang="ru-RU" smtClean="0"/>
              <a:pPr>
                <a:defRPr/>
              </a:pPr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F08CB-5E48-4B0E-8919-74DB1BF2A7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1000" y="742950"/>
            <a:ext cx="8229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Arial Black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0200" y="2266950"/>
            <a:ext cx="5884926" cy="2000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95" marR="102276" algn="ctr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2000" spc="-5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2000" spc="-54" dirty="0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2000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-14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лен</a:t>
            </a:r>
            <a:r>
              <a:rPr sz="2000" spc="-1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sz="2000" spc="5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сно</a:t>
            </a:r>
            <a:r>
              <a:rPr sz="2000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ан</a:t>
            </a:r>
            <a:r>
              <a:rPr sz="2000" spc="-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</a:t>
            </a:r>
            <a:r>
              <a:rPr sz="2000" spc="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ш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ен</a:t>
            </a:r>
            <a:r>
              <a:rPr sz="2000" spc="-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я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lang="ru-RU"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Совета народных депутатов муниципального образования поселок </a:t>
            </a:r>
            <a:r>
              <a:rPr lang="ru-RU"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Иванищи</a:t>
            </a:r>
            <a:r>
              <a:rPr lang="ru-RU"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(сельское поселение) Гусь-Хрустального района Владимирской области </a:t>
            </a:r>
            <a:r>
              <a:rPr sz="2000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2000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26.12.2022№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117</a:t>
            </a:r>
            <a:r>
              <a:rPr sz="2000" spc="-1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2000" spc="-8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ю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2000" spc="-2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ж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ете</a:t>
            </a:r>
            <a:r>
              <a:rPr lang="ru-RU"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муниципального образования поселок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Иванищи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(сельское поселение)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Гусь-Хрустального района 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Владимирской области 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2000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23</a:t>
            </a:r>
            <a:r>
              <a:rPr sz="20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го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2000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ла</a:t>
            </a:r>
            <a:r>
              <a:rPr sz="2000" spc="-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2000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вый</a:t>
            </a:r>
            <a:endParaRPr sz="2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416900" marR="1437424" algn="just">
              <a:lnSpc>
                <a:spcPct val="95825"/>
              </a:lnSpc>
              <a:spcBef>
                <a:spcPts val="582"/>
              </a:spcBef>
            </a:pP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пери</a:t>
            </a:r>
            <a:r>
              <a:rPr sz="2000" spc="-5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20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2000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2000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lang="ru-RU"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24 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2000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2000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4" dirty="0" smtClean="0">
                <a:solidFill>
                  <a:schemeClr val="bg1"/>
                </a:solidFill>
                <a:latin typeface="Times New Roman"/>
                <a:cs typeface="Times New Roman"/>
              </a:rPr>
              <a:t>го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до</a:t>
            </a:r>
            <a:r>
              <a:rPr sz="2000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20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31064" y="180584"/>
            <a:ext cx="8807958" cy="588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3049" y="2689669"/>
            <a:ext cx="2376551" cy="228600"/>
          </a:xfrm>
          <a:custGeom>
            <a:avLst/>
            <a:gdLst/>
            <a:ahLst/>
            <a:cxnLst/>
            <a:rect l="l" t="t" r="r" b="b"/>
            <a:pathLst>
              <a:path w="2376551" h="304800">
                <a:moveTo>
                  <a:pt x="0" y="304800"/>
                </a:moveTo>
                <a:lnTo>
                  <a:pt x="2376551" y="304800"/>
                </a:lnTo>
                <a:lnTo>
                  <a:pt x="2376551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EE01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19600" y="2689669"/>
            <a:ext cx="2232025" cy="228600"/>
          </a:xfrm>
          <a:custGeom>
            <a:avLst/>
            <a:gdLst/>
            <a:ahLst/>
            <a:cxnLst/>
            <a:rect l="l" t="t" r="r" b="b"/>
            <a:pathLst>
              <a:path w="2232025" h="304800">
                <a:moveTo>
                  <a:pt x="0" y="304800"/>
                </a:moveTo>
                <a:lnTo>
                  <a:pt x="2232025" y="304800"/>
                </a:lnTo>
                <a:lnTo>
                  <a:pt x="22320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EE01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51625" y="2689669"/>
            <a:ext cx="2233549" cy="228600"/>
          </a:xfrm>
          <a:custGeom>
            <a:avLst/>
            <a:gdLst/>
            <a:ahLst/>
            <a:cxnLst/>
            <a:rect l="l" t="t" r="r" b="b"/>
            <a:pathLst>
              <a:path w="2233549" h="304800">
                <a:moveTo>
                  <a:pt x="0" y="304800"/>
                </a:moveTo>
                <a:lnTo>
                  <a:pt x="2233549" y="304800"/>
                </a:lnTo>
                <a:lnTo>
                  <a:pt x="223354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EE01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19599" y="2408681"/>
            <a:ext cx="0" cy="520256"/>
          </a:xfrm>
          <a:custGeom>
            <a:avLst/>
            <a:gdLst/>
            <a:ahLst/>
            <a:cxnLst/>
            <a:rect l="l" t="t" r="r" b="b"/>
            <a:pathLst>
              <a:path h="693674">
                <a:moveTo>
                  <a:pt x="0" y="0"/>
                </a:moveTo>
                <a:lnTo>
                  <a:pt x="0" y="6936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51624" y="2408681"/>
            <a:ext cx="0" cy="520256"/>
          </a:xfrm>
          <a:custGeom>
            <a:avLst/>
            <a:gdLst/>
            <a:ahLst/>
            <a:cxnLst/>
            <a:rect l="l" t="t" r="r" b="b"/>
            <a:pathLst>
              <a:path h="693674">
                <a:moveTo>
                  <a:pt x="0" y="0"/>
                </a:moveTo>
                <a:lnTo>
                  <a:pt x="0" y="6936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8825" y="2689669"/>
            <a:ext cx="6870573" cy="0"/>
          </a:xfrm>
          <a:custGeom>
            <a:avLst/>
            <a:gdLst/>
            <a:ahLst/>
            <a:cxnLst/>
            <a:rect l="l" t="t" r="r" b="b"/>
            <a:pathLst>
              <a:path w="6870573">
                <a:moveTo>
                  <a:pt x="0" y="0"/>
                </a:moveTo>
                <a:lnTo>
                  <a:pt x="68705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43048" y="2408681"/>
            <a:ext cx="0" cy="520256"/>
          </a:xfrm>
          <a:custGeom>
            <a:avLst/>
            <a:gdLst/>
            <a:ahLst/>
            <a:cxnLst/>
            <a:rect l="l" t="t" r="r" b="b"/>
            <a:pathLst>
              <a:path h="693674">
                <a:moveTo>
                  <a:pt x="0" y="0"/>
                </a:moveTo>
                <a:lnTo>
                  <a:pt x="0" y="6936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85173" y="2408681"/>
            <a:ext cx="0" cy="520256"/>
          </a:xfrm>
          <a:custGeom>
            <a:avLst/>
            <a:gdLst/>
            <a:ahLst/>
            <a:cxnLst/>
            <a:rect l="l" t="t" r="r" b="b"/>
            <a:pathLst>
              <a:path h="693674">
                <a:moveTo>
                  <a:pt x="0" y="0"/>
                </a:moveTo>
                <a:lnTo>
                  <a:pt x="0" y="6936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28825" y="2419349"/>
            <a:ext cx="6870573" cy="0"/>
          </a:xfrm>
          <a:custGeom>
            <a:avLst/>
            <a:gdLst/>
            <a:ahLst/>
            <a:cxnLst/>
            <a:rect l="l" t="t" r="r" b="b"/>
            <a:pathLst>
              <a:path w="6870573">
                <a:moveTo>
                  <a:pt x="0" y="0"/>
                </a:moveTo>
                <a:lnTo>
                  <a:pt x="687057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28825" y="2918269"/>
            <a:ext cx="6870573" cy="0"/>
          </a:xfrm>
          <a:custGeom>
            <a:avLst/>
            <a:gdLst/>
            <a:ahLst/>
            <a:cxnLst/>
            <a:rect l="l" t="t" r="r" b="b"/>
            <a:pathLst>
              <a:path w="6870573">
                <a:moveTo>
                  <a:pt x="0" y="0"/>
                </a:moveTo>
                <a:lnTo>
                  <a:pt x="687057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3613" y="334104"/>
            <a:ext cx="4149343" cy="247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ас</a:t>
            </a:r>
            <a:r>
              <a:rPr sz="3600" spc="-5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3600" spc="-75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ды</a:t>
            </a:r>
            <a:r>
              <a:rPr sz="3600" spc="-5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3600" spc="-5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600" spc="-5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3600" spc="-1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3600" spc="-8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на</a:t>
            </a:r>
            <a:r>
              <a:rPr sz="3600" spc="-9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3600" spc="-18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3600" spc="-11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ь</a:t>
            </a:r>
            <a:r>
              <a:rPr sz="3600" spc="5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3600" spc="-3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endParaRPr sz="24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1800" y="894372"/>
            <a:ext cx="5957222" cy="1268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sz="1600" b="1" spc="-6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чет</a:t>
            </a:r>
            <a:r>
              <a:rPr sz="1600" b="1" spc="-16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ср</a:t>
            </a:r>
            <a:r>
              <a:rPr sz="1600" b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дс</a:t>
            </a:r>
            <a:r>
              <a:rPr sz="1600" b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600" b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600" b="1" spc="-8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ю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-2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ж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-27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b="1" spc="-4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учреж</a:t>
            </a:r>
            <a:r>
              <a:rPr sz="1600" b="1" spc="-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ен</a:t>
            </a:r>
            <a:r>
              <a:rPr sz="1600" b="1" spc="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я</a:t>
            </a:r>
            <a:r>
              <a:rPr sz="1600" b="1" spc="-66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600" b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600" b="1" spc="-50" dirty="0" smtClean="0">
                <a:solidFill>
                  <a:schemeClr val="bg1"/>
                </a:solidFill>
                <a:latin typeface="Times New Roman"/>
                <a:cs typeface="Times New Roman"/>
              </a:rPr>
              <a:t>ь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ры</a:t>
            </a:r>
            <a:r>
              <a:rPr sz="1600" b="1" spc="-6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-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ыв</a:t>
            </a:r>
            <a:r>
              <a:rPr sz="1600" b="1" spc="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ю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lang="ru-RU"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еле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ию</a:t>
            </a:r>
            <a:r>
              <a:rPr sz="1600" b="1" spc="-63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b="1" spc="-4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ц</a:t>
            </a:r>
            <a:r>
              <a:rPr sz="1600" b="1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1600" b="1" spc="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600" b="1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ь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ы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-11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4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сл</a:t>
            </a:r>
            <a:r>
              <a:rPr sz="1600" b="1" spc="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ги</a:t>
            </a:r>
            <a:r>
              <a:rPr sz="1600" b="1" spc="-48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ru-RU" sz="1600" b="1" spc="392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600" b="1" spc="-2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дос</a:t>
            </a:r>
            <a:r>
              <a:rPr sz="1600" b="1" spc="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ле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ию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600" b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600" b="1" spc="-50" dirty="0" smtClean="0">
                <a:solidFill>
                  <a:schemeClr val="bg1"/>
                </a:solidFill>
                <a:latin typeface="Times New Roman"/>
                <a:cs typeface="Times New Roman"/>
              </a:rPr>
              <a:t>ь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рн</a:t>
            </a:r>
            <a:r>
              <a:rPr sz="1600" b="1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-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до</a:t>
            </a:r>
            <a:r>
              <a:rPr sz="1600" b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600" b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й</a:t>
            </a:r>
            <a:r>
              <a:rPr sz="1600" b="1" spc="-12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я</a:t>
            </a:r>
            <a:r>
              <a:rPr sz="1600" b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ел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ь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и,</a:t>
            </a:r>
            <a:r>
              <a:rPr sz="1600" b="1" spc="17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ер</a:t>
            </a:r>
            <a:r>
              <a:rPr sz="1600" b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ж</a:t>
            </a:r>
            <a:r>
              <a:rPr sz="1600" b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-2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ради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ц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но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b="1" spc="-54" dirty="0" smtClean="0">
                <a:solidFill>
                  <a:schemeClr val="bg1"/>
                </a:solidFill>
                <a:latin typeface="Times New Roman"/>
                <a:cs typeface="Times New Roman"/>
              </a:rPr>
              <a:t>х</a:t>
            </a:r>
            <a:r>
              <a:rPr sz="1600" b="1" spc="-89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ж</a:t>
            </a:r>
            <a:r>
              <a:rPr sz="1600" b="1" spc="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-14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ве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98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ч</a:t>
            </a:r>
            <a:r>
              <a:rPr sz="1600" b="1" spc="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-14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sz="1600" b="1" spc="-5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щий</a:t>
            </a:r>
            <a:r>
              <a:rPr sz="1600" b="1" spc="-27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ъ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ем</a:t>
            </a:r>
            <a:r>
              <a:rPr sz="1600" b="1" spc="-43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600" b="1" spc="-54" dirty="0" smtClean="0">
                <a:solidFill>
                  <a:schemeClr val="bg1"/>
                </a:solidFill>
                <a:latin typeface="Times New Roman"/>
                <a:cs typeface="Times New Roman"/>
              </a:rPr>
              <a:t>х</a:t>
            </a:r>
            <a:r>
              <a:rPr sz="1600" b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600" b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600" b="1" spc="-7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1600" b="1" spc="-2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b="1" spc="-2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делу</a:t>
            </a:r>
            <a:r>
              <a:rPr lang="ru-RU"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b="1" spc="-3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600" b="1" spc="-2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600" b="1" spc="-5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ь</a:t>
            </a:r>
            <a:r>
              <a:rPr sz="1600" b="1" spc="-3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b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600" b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ра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ru-RU"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кинематография»</a:t>
            </a:r>
            <a:r>
              <a:rPr sz="1600" b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71598" y="3089314"/>
            <a:ext cx="5806581" cy="353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3049" y="2419350"/>
            <a:ext cx="2376551" cy="27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854">
              <a:lnSpc>
                <a:spcPct val="95825"/>
              </a:lnSpc>
              <a:spcBef>
                <a:spcPts val="409"/>
              </a:spcBef>
            </a:pPr>
            <a:r>
              <a:rPr sz="14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4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23</a:t>
            </a:r>
            <a:r>
              <a:rPr lang="ru-RU" sz="1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400" b="1" i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4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0" y="2419350"/>
            <a:ext cx="2232025" cy="27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108">
              <a:lnSpc>
                <a:spcPct val="95825"/>
              </a:lnSpc>
              <a:spcBef>
                <a:spcPts val="409"/>
              </a:spcBef>
            </a:pPr>
            <a:r>
              <a:rPr sz="14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4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24 </a:t>
            </a:r>
            <a:r>
              <a:rPr sz="14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400" b="1" i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4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1625" y="2419350"/>
            <a:ext cx="2233549" cy="27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489">
              <a:lnSpc>
                <a:spcPct val="95825"/>
              </a:lnSpc>
              <a:spcBef>
                <a:spcPts val="409"/>
              </a:spcBef>
            </a:pPr>
            <a:r>
              <a:rPr sz="14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4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ru-RU" sz="1400" b="1" i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lang="ru-RU" sz="1400" b="1" i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400" b="1" i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4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3049" y="2689669"/>
            <a:ext cx="237655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854">
              <a:lnSpc>
                <a:spcPct val="95825"/>
              </a:lnSpc>
              <a:spcBef>
                <a:spcPts val="415"/>
              </a:spcBef>
            </a:pP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4243,5 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400" i="1" spc="-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ы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</a:t>
            </a:r>
            <a:r>
              <a:rPr sz="1400" i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400" i="1" spc="-3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400" i="1" spc="3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ей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600" y="2689669"/>
            <a:ext cx="2232025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108">
              <a:lnSpc>
                <a:spcPct val="95825"/>
              </a:lnSpc>
              <a:spcBef>
                <a:spcPts val="415"/>
              </a:spcBef>
            </a:pPr>
            <a:r>
              <a:rPr lang="ru-RU" sz="1400" i="1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4097,6  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тыс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sz="1400" i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 р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400" i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400" i="1" spc="34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ей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51625" y="2689669"/>
            <a:ext cx="223354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489">
              <a:lnSpc>
                <a:spcPct val="95825"/>
              </a:lnSpc>
              <a:spcBef>
                <a:spcPts val="415"/>
              </a:spcBef>
            </a:pP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4097,6 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тыс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sz="1400" i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400" i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400" i="1" spc="34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ей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Denis\Desktop\пляска мошек-блош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42949"/>
            <a:ext cx="2819400" cy="1585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0" y="3089314"/>
            <a:ext cx="874699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24">
              <a:lnSpc>
                <a:spcPts val="1730"/>
              </a:lnSpc>
              <a:spcBef>
                <a:spcPts val="86"/>
              </a:spcBef>
            </a:pP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Расходы на обеспечение деятельности МБУК «ДК п. </a:t>
            </a:r>
            <a:r>
              <a:rPr lang="ru-RU" sz="1400" b="1" dirty="0" err="1" smtClean="0">
                <a:solidFill>
                  <a:schemeClr val="bg1"/>
                </a:solidFill>
                <a:cs typeface="Times New Roman"/>
              </a:rPr>
              <a:t>Иванищи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» -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2512,0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тыс. рублей</a:t>
            </a:r>
          </a:p>
          <a:p>
            <a:pPr marL="12700" marR="4824">
              <a:lnSpc>
                <a:spcPts val="1730"/>
              </a:lnSpc>
              <a:spcBef>
                <a:spcPts val="86"/>
              </a:spcBef>
            </a:pP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Повышение оплаты труда работников культуры в соответствии с указами Президента Российской Федерации от 7 мая 2012 года № 597, от 1 июня 2012 года № 761 –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713,0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тыс. рублей, в том числе:</a:t>
            </a:r>
          </a:p>
          <a:p>
            <a:pPr marL="298450" marR="4824" indent="-285750">
              <a:lnSpc>
                <a:spcPts val="1730"/>
              </a:lnSpc>
              <a:spcBef>
                <a:spcPts val="86"/>
              </a:spcBef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областной бюджет –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677,3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тыс. рублей;</a:t>
            </a:r>
          </a:p>
          <a:p>
            <a:pPr marL="298450" marR="4824" indent="-285750">
              <a:lnSpc>
                <a:spcPts val="1730"/>
              </a:lnSpc>
              <a:spcBef>
                <a:spcPts val="86"/>
              </a:spcBef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cs typeface="Times New Roman"/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естный  бюджет –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35,7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тыс. рублей</a:t>
            </a:r>
          </a:p>
          <a:p>
            <a:pPr marL="12700" marR="4824">
              <a:lnSpc>
                <a:spcPts val="1730"/>
              </a:lnSpc>
              <a:spcBef>
                <a:spcPts val="86"/>
              </a:spcBef>
            </a:pP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  -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46,0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тыс. рублей</a:t>
            </a:r>
          </a:p>
          <a:p>
            <a:pPr marL="12700" marR="4824">
              <a:lnSpc>
                <a:spcPts val="1730"/>
              </a:lnSpc>
              <a:spcBef>
                <a:spcPts val="86"/>
              </a:spcBef>
            </a:pP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Расходы на обеспечение деятельности МКУ «Централизованная бухгалтерия администрации поселка </a:t>
            </a:r>
            <a:r>
              <a:rPr lang="ru-RU" sz="1400" b="1" dirty="0" err="1" smtClean="0">
                <a:solidFill>
                  <a:schemeClr val="bg1"/>
                </a:solidFill>
                <a:cs typeface="Times New Roman"/>
              </a:rPr>
              <a:t>Иванищи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» – 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972,5тыс</a:t>
            </a:r>
            <a:r>
              <a:rPr lang="ru-RU" sz="1400" b="1" dirty="0" smtClean="0">
                <a:solidFill>
                  <a:schemeClr val="bg1"/>
                </a:solidFill>
                <a:cs typeface="Times New Roman"/>
              </a:rPr>
              <a:t>. руб.</a:t>
            </a:r>
            <a:endParaRPr lang="ru-RU" sz="1400" b="1" dirty="0">
              <a:solidFill>
                <a:schemeClr val="bg1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04800" y="0"/>
            <a:ext cx="8839200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3149" y="1795501"/>
            <a:ext cx="2232025" cy="352272"/>
          </a:xfrm>
          <a:custGeom>
            <a:avLst/>
            <a:gdLst/>
            <a:ahLst/>
            <a:cxnLst/>
            <a:rect l="l" t="t" r="r" b="b"/>
            <a:pathLst>
              <a:path w="2232025" h="469696">
                <a:moveTo>
                  <a:pt x="0" y="469696"/>
                </a:moveTo>
                <a:lnTo>
                  <a:pt x="2232025" y="469696"/>
                </a:lnTo>
                <a:lnTo>
                  <a:pt x="2232025" y="0"/>
                </a:lnTo>
                <a:lnTo>
                  <a:pt x="0" y="0"/>
                </a:lnTo>
                <a:lnTo>
                  <a:pt x="0" y="469696"/>
                </a:lnTo>
                <a:close/>
              </a:path>
            </a:pathLst>
          </a:custGeom>
          <a:solidFill>
            <a:srgbClr val="44A7A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0000" y="1809750"/>
            <a:ext cx="1800225" cy="352272"/>
          </a:xfrm>
          <a:custGeom>
            <a:avLst/>
            <a:gdLst/>
            <a:ahLst/>
            <a:cxnLst/>
            <a:rect l="l" t="t" r="r" b="b"/>
            <a:pathLst>
              <a:path w="1800225" h="469696">
                <a:moveTo>
                  <a:pt x="0" y="469696"/>
                </a:moveTo>
                <a:lnTo>
                  <a:pt x="1800225" y="469696"/>
                </a:lnTo>
                <a:lnTo>
                  <a:pt x="1800225" y="0"/>
                </a:lnTo>
                <a:lnTo>
                  <a:pt x="0" y="0"/>
                </a:lnTo>
                <a:lnTo>
                  <a:pt x="0" y="469696"/>
                </a:lnTo>
                <a:close/>
              </a:path>
            </a:pathLst>
          </a:custGeom>
          <a:solidFill>
            <a:srgbClr val="44A7A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10225" y="1809750"/>
            <a:ext cx="2016125" cy="352272"/>
          </a:xfrm>
          <a:custGeom>
            <a:avLst/>
            <a:gdLst/>
            <a:ahLst/>
            <a:cxnLst/>
            <a:rect l="l" t="t" r="r" b="b"/>
            <a:pathLst>
              <a:path w="2016125" h="469696">
                <a:moveTo>
                  <a:pt x="0" y="469696"/>
                </a:moveTo>
                <a:lnTo>
                  <a:pt x="2016125" y="469696"/>
                </a:lnTo>
                <a:lnTo>
                  <a:pt x="2016125" y="0"/>
                </a:lnTo>
                <a:lnTo>
                  <a:pt x="0" y="0"/>
                </a:lnTo>
                <a:lnTo>
                  <a:pt x="0" y="469696"/>
                </a:lnTo>
                <a:close/>
              </a:path>
            </a:pathLst>
          </a:custGeom>
          <a:solidFill>
            <a:srgbClr val="44A7A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77975" y="2162061"/>
            <a:ext cx="2232025" cy="228752"/>
          </a:xfrm>
          <a:custGeom>
            <a:avLst/>
            <a:gdLst/>
            <a:ahLst/>
            <a:cxnLst/>
            <a:rect l="l" t="t" r="r" b="b"/>
            <a:pathLst>
              <a:path w="2232025" h="305003">
                <a:moveTo>
                  <a:pt x="0" y="305003"/>
                </a:moveTo>
                <a:lnTo>
                  <a:pt x="2232025" y="305003"/>
                </a:lnTo>
                <a:lnTo>
                  <a:pt x="2232025" y="0"/>
                </a:lnTo>
                <a:lnTo>
                  <a:pt x="0" y="0"/>
                </a:lnTo>
                <a:lnTo>
                  <a:pt x="0" y="305003"/>
                </a:lnTo>
                <a:close/>
              </a:path>
            </a:pathLst>
          </a:custGeom>
          <a:solidFill>
            <a:srgbClr val="FBC4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0" y="2162061"/>
            <a:ext cx="1800225" cy="228752"/>
          </a:xfrm>
          <a:custGeom>
            <a:avLst/>
            <a:gdLst/>
            <a:ahLst/>
            <a:cxnLst/>
            <a:rect l="l" t="t" r="r" b="b"/>
            <a:pathLst>
              <a:path w="1800225" h="305003">
                <a:moveTo>
                  <a:pt x="0" y="305003"/>
                </a:moveTo>
                <a:lnTo>
                  <a:pt x="1800225" y="305003"/>
                </a:lnTo>
                <a:lnTo>
                  <a:pt x="1800225" y="0"/>
                </a:lnTo>
                <a:lnTo>
                  <a:pt x="0" y="0"/>
                </a:lnTo>
                <a:lnTo>
                  <a:pt x="0" y="305003"/>
                </a:lnTo>
                <a:close/>
              </a:path>
            </a:pathLst>
          </a:custGeom>
          <a:solidFill>
            <a:srgbClr val="FBC4F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10225" y="2162061"/>
            <a:ext cx="2016125" cy="228752"/>
          </a:xfrm>
          <a:custGeom>
            <a:avLst/>
            <a:gdLst/>
            <a:ahLst/>
            <a:cxnLst/>
            <a:rect l="l" t="t" r="r" b="b"/>
            <a:pathLst>
              <a:path w="2016125" h="305003">
                <a:moveTo>
                  <a:pt x="0" y="305003"/>
                </a:moveTo>
                <a:lnTo>
                  <a:pt x="2016125" y="305003"/>
                </a:lnTo>
                <a:lnTo>
                  <a:pt x="2016125" y="0"/>
                </a:lnTo>
                <a:lnTo>
                  <a:pt x="0" y="0"/>
                </a:lnTo>
                <a:lnTo>
                  <a:pt x="0" y="305003"/>
                </a:lnTo>
                <a:close/>
              </a:path>
            </a:pathLst>
          </a:custGeom>
          <a:solidFill>
            <a:srgbClr val="FBC4F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09999" y="1799026"/>
            <a:ext cx="0" cy="602456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32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10224" y="1799026"/>
            <a:ext cx="0" cy="602456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32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63623" y="2162023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77974" y="1799026"/>
            <a:ext cx="0" cy="602456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32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6349" y="1799026"/>
            <a:ext cx="0" cy="602456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32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63623" y="1809788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63623" y="2390813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69110" y="159892"/>
            <a:ext cx="5956807" cy="247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600" spc="0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ас</a:t>
            </a:r>
            <a:r>
              <a:rPr sz="3600" spc="-59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3600" spc="-75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600" spc="0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ды</a:t>
            </a:r>
            <a:r>
              <a:rPr sz="3600" spc="-5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600" spc="0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на</a:t>
            </a:r>
            <a:r>
              <a:rPr sz="3600" spc="-9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физическую культуру </a:t>
            </a:r>
            <a:r>
              <a:rPr sz="36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3600" spc="-8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600" spc="0" baseline="3413" dirty="0" err="1" smtClean="0">
                <a:solidFill>
                  <a:schemeClr val="bg1"/>
                </a:solidFill>
                <a:latin typeface="Constantia"/>
                <a:cs typeface="Constantia"/>
              </a:rPr>
              <a:t>спорт</a:t>
            </a:r>
            <a:endParaRPr sz="24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9144" y="842161"/>
            <a:ext cx="5996589" cy="807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875" marR="529213" algn="ctr">
              <a:lnSpc>
                <a:spcPts val="1939"/>
              </a:lnSpc>
              <a:spcBef>
                <a:spcPts val="97"/>
              </a:spcBef>
            </a:pP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599" y="685801"/>
            <a:ext cx="7936133" cy="807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938" marR="280827" algn="ctr">
              <a:lnSpc>
                <a:spcPts val="1939"/>
              </a:lnSpc>
              <a:spcBef>
                <a:spcPts val="97"/>
              </a:spcBef>
            </a:pP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sz="1800" b="1" i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ро</a:t>
            </a:r>
            <a:r>
              <a:rPr sz="1800" b="1" i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800" b="1" i="1" spc="-44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ден</a:t>
            </a:r>
            <a:r>
              <a:rPr sz="1800" b="1" i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800" b="1" i="1" spc="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</a:t>
            </a:r>
            <a:r>
              <a:rPr sz="18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ропр</a:t>
            </a:r>
            <a:r>
              <a:rPr sz="1800" b="1" i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ятий</a:t>
            </a:r>
            <a:r>
              <a:rPr sz="1800" b="1" i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800" b="1" i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800" b="1" i="1" spc="-44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ла</a:t>
            </a:r>
            <a:r>
              <a:rPr sz="18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ти физич</a:t>
            </a:r>
            <a:r>
              <a:rPr sz="1800" b="1" i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800" b="1" i="1" spc="-69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ой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41"/>
              </a:lnSpc>
            </a:pP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800" b="1" i="1" spc="-44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sz="18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ь</a:t>
            </a:r>
            <a:r>
              <a:rPr sz="1800" b="1" i="1" spc="-44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800" b="1" i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ры</a:t>
            </a:r>
            <a:r>
              <a:rPr sz="1800" b="1" i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8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1800" b="1" i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та,</a:t>
            </a:r>
            <a:r>
              <a:rPr sz="1800" b="1" i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содержание объектов спортивной направленности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пр</a:t>
            </a:r>
            <a:r>
              <a:rPr sz="1800" b="1" i="1" spc="-5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800" b="1" i="1" spc="-29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sz="18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с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мо</a:t>
            </a:r>
            <a:r>
              <a:rPr sz="1800" b="1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рены</a:t>
            </a:r>
            <a:r>
              <a:rPr sz="1800" b="1" i="1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ср</a:t>
            </a:r>
            <a:r>
              <a:rPr sz="1800" b="1" i="1" spc="-39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дст</a:t>
            </a:r>
            <a:r>
              <a:rPr sz="1800" b="1" i="1" spc="-9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800" b="1" i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lang="ru-RU" sz="18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следующих объемах:</a:t>
            </a:r>
          </a:p>
          <a:p>
            <a:pPr algn="ctr">
              <a:lnSpc>
                <a:spcPct val="100041"/>
              </a:lnSpc>
            </a:pPr>
            <a:r>
              <a:rPr lang="ru-RU" sz="1400" b="1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тыс. рублей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7975" y="1809788"/>
            <a:ext cx="2232025" cy="46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981" algn="ctr">
              <a:lnSpc>
                <a:spcPct val="95825"/>
              </a:lnSpc>
              <a:spcBef>
                <a:spcPts val="415"/>
              </a:spcBef>
            </a:pPr>
            <a:r>
              <a:rPr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23</a:t>
            </a:r>
            <a:r>
              <a:rPr lang="ru-RU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400" i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endParaRPr sz="9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0000" y="1809789"/>
            <a:ext cx="1800225" cy="352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235" algn="ctr">
              <a:lnSpc>
                <a:spcPct val="95825"/>
              </a:lnSpc>
              <a:spcBef>
                <a:spcPts val="415"/>
              </a:spcBef>
            </a:pPr>
            <a:r>
              <a:rPr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24</a:t>
            </a:r>
            <a:r>
              <a:rPr sz="1400" i="1" spc="-3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400" i="1" spc="-19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400" i="1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95825"/>
              </a:lnSpc>
              <a:spcBef>
                <a:spcPts val="260"/>
              </a:spcBef>
            </a:pPr>
            <a:endParaRPr sz="9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0225" y="1809789"/>
            <a:ext cx="2016125" cy="352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489" algn="ctr">
              <a:lnSpc>
                <a:spcPct val="95825"/>
              </a:lnSpc>
              <a:spcBef>
                <a:spcPts val="415"/>
              </a:spcBef>
            </a:pPr>
            <a:r>
              <a:rPr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25 </a:t>
            </a:r>
            <a:r>
              <a:rPr sz="1400" i="1" spc="4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400" i="1" spc="-1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400" i="1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7975" y="2162023"/>
            <a:ext cx="2232025" cy="228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981" algn="ctr">
              <a:lnSpc>
                <a:spcPct val="95825"/>
              </a:lnSpc>
              <a:spcBef>
                <a:spcPts val="420"/>
              </a:spcBef>
            </a:pP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43,5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0" y="2162023"/>
            <a:ext cx="1800225" cy="228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235" algn="ctr">
              <a:lnSpc>
                <a:spcPct val="95825"/>
              </a:lnSpc>
              <a:spcBef>
                <a:spcPts val="420"/>
              </a:spcBef>
            </a:pPr>
            <a:r>
              <a:rPr lang="ru-RU" sz="1400" i="1" spc="4" dirty="0" smtClean="0">
                <a:solidFill>
                  <a:schemeClr val="bg1"/>
                </a:solidFill>
                <a:latin typeface="Times New Roman"/>
                <a:cs typeface="Times New Roman"/>
              </a:rPr>
              <a:t>42,5</a:t>
            </a:r>
          </a:p>
          <a:p>
            <a:pPr marL="229235" algn="ctr">
              <a:lnSpc>
                <a:spcPct val="95825"/>
              </a:lnSpc>
              <a:spcBef>
                <a:spcPts val="420"/>
              </a:spcBef>
            </a:pP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0225" y="2162023"/>
            <a:ext cx="2016125" cy="228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489" algn="ctr">
              <a:lnSpc>
                <a:spcPct val="95825"/>
              </a:lnSpc>
              <a:spcBef>
                <a:spcPts val="420"/>
              </a:spcBef>
            </a:pPr>
            <a:r>
              <a:rPr lang="ru-RU" sz="1400" i="1" smtClean="0">
                <a:solidFill>
                  <a:schemeClr val="bg1"/>
                </a:solidFill>
                <a:latin typeface="Times New Roman"/>
                <a:cs typeface="Times New Roman"/>
              </a:rPr>
              <a:t>41,5</a:t>
            </a:r>
          </a:p>
          <a:p>
            <a:pPr marL="229489" algn="ctr">
              <a:lnSpc>
                <a:spcPct val="95825"/>
              </a:lnSpc>
              <a:spcBef>
                <a:spcPts val="420"/>
              </a:spcBef>
            </a:pPr>
            <a:endParaRPr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2232025" cy="228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981">
              <a:lnSpc>
                <a:spcPct val="95825"/>
              </a:lnSpc>
              <a:spcBef>
                <a:spcPts val="415"/>
              </a:spcBef>
            </a:pPr>
            <a:endParaRPr sz="140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Denis\Desktop\WP_20190812_08_06_4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95550"/>
            <a:ext cx="577991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556260" y="1928222"/>
            <a:ext cx="4503420" cy="646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629879" marR="1988517" algn="ctr">
              <a:lnSpc>
                <a:spcPts val="1480"/>
              </a:lnSpc>
              <a:spcBef>
                <a:spcPts val="2183"/>
              </a:spcBef>
            </a:pPr>
            <a:r>
              <a:rPr sz="2100" b="1" spc="4" baseline="-5851" dirty="0" smtClean="0">
                <a:latin typeface="Constantia"/>
                <a:cs typeface="Constantia"/>
              </a:rPr>
              <a:t>б</a:t>
            </a:r>
            <a:r>
              <a:rPr sz="2100" b="1" spc="-39" baseline="-5851" dirty="0" smtClean="0">
                <a:latin typeface="Constantia"/>
                <a:cs typeface="Constantia"/>
              </a:rPr>
              <a:t>ю</a:t>
            </a:r>
            <a:r>
              <a:rPr sz="2100" b="1" spc="0" baseline="-5851" dirty="0" smtClean="0">
                <a:latin typeface="Constantia"/>
                <a:cs typeface="Constantia"/>
              </a:rPr>
              <a:t>д</a:t>
            </a:r>
            <a:r>
              <a:rPr sz="2100" b="1" spc="-19" baseline="-5851" dirty="0" smtClean="0">
                <a:latin typeface="Constantia"/>
                <a:cs typeface="Constantia"/>
              </a:rPr>
              <a:t>ж</a:t>
            </a:r>
            <a:r>
              <a:rPr sz="2100" b="1" spc="0" baseline="-5851" dirty="0" smtClean="0">
                <a:latin typeface="Constantia"/>
                <a:cs typeface="Constantia"/>
              </a:rPr>
              <a:t>еты</a:t>
            </a:r>
            <a:endParaRPr sz="1400">
              <a:latin typeface="Constantia"/>
              <a:cs typeface="Constantia"/>
            </a:endParaRPr>
          </a:p>
          <a:p>
            <a:pPr marL="6858">
              <a:lnSpc>
                <a:spcPts val="2205"/>
              </a:lnSpc>
              <a:spcBef>
                <a:spcPts val="36"/>
              </a:spcBef>
            </a:pPr>
            <a:r>
              <a:rPr sz="1800" b="1" spc="4" dirty="0" smtClean="0">
                <a:latin typeface="Constantia"/>
                <a:cs typeface="Constantia"/>
              </a:rPr>
              <a:t>е</a:t>
            </a:r>
            <a:r>
              <a:rPr sz="1800" b="1" spc="-4" dirty="0" smtClean="0">
                <a:latin typeface="Constantia"/>
                <a:cs typeface="Constantia"/>
              </a:rPr>
              <a:t>д</a:t>
            </a:r>
            <a:r>
              <a:rPr sz="1800" b="1" spc="4" dirty="0" smtClean="0">
                <a:latin typeface="Constantia"/>
                <a:cs typeface="Constantia"/>
              </a:rPr>
              <a:t>ер</a:t>
            </a:r>
            <a:r>
              <a:rPr sz="1800" b="1" spc="0" dirty="0" smtClean="0">
                <a:latin typeface="Constantia"/>
                <a:cs typeface="Constantia"/>
              </a:rPr>
              <a:t>ал        </a:t>
            </a:r>
            <a:r>
              <a:rPr sz="1800" b="1" spc="325" dirty="0" smtClean="0">
                <a:latin typeface="Constantia"/>
                <a:cs typeface="Constantia"/>
              </a:rPr>
              <a:t> </a:t>
            </a:r>
            <a:r>
              <a:rPr sz="2100" b="1" spc="-34" baseline="9752" dirty="0" smtClean="0">
                <a:latin typeface="Constantia"/>
                <a:cs typeface="Constantia"/>
              </a:rPr>
              <a:t>г</a:t>
            </a:r>
            <a:r>
              <a:rPr sz="2100" b="1" spc="0" baseline="9752" dirty="0" smtClean="0">
                <a:latin typeface="Constantia"/>
                <a:cs typeface="Constantia"/>
              </a:rPr>
              <a:t>о</a:t>
            </a:r>
            <a:r>
              <a:rPr sz="2100" b="1" spc="14" baseline="9752" dirty="0" smtClean="0">
                <a:latin typeface="Constantia"/>
                <a:cs typeface="Constantia"/>
              </a:rPr>
              <a:t>с</a:t>
            </a:r>
            <a:r>
              <a:rPr sz="2100" b="1" spc="-59" baseline="9752" dirty="0" smtClean="0">
                <a:latin typeface="Constantia"/>
                <a:cs typeface="Constantia"/>
              </a:rPr>
              <a:t>у</a:t>
            </a:r>
            <a:r>
              <a:rPr sz="2100" b="1" spc="0" baseline="9752" dirty="0" smtClean="0">
                <a:latin typeface="Constantia"/>
                <a:cs typeface="Constantia"/>
              </a:rPr>
              <a:t>д</a:t>
            </a:r>
            <a:r>
              <a:rPr sz="2100" b="1" spc="4" baseline="9752" dirty="0" smtClean="0">
                <a:latin typeface="Constantia"/>
                <a:cs typeface="Constantia"/>
              </a:rPr>
              <a:t>ар</a:t>
            </a:r>
            <a:r>
              <a:rPr sz="2100" b="1" spc="-4" baseline="9752" dirty="0" smtClean="0">
                <a:latin typeface="Constantia"/>
                <a:cs typeface="Constantia"/>
              </a:rPr>
              <a:t>с</a:t>
            </a:r>
            <a:r>
              <a:rPr sz="2100" b="1" spc="-14" baseline="9752" dirty="0" smtClean="0">
                <a:latin typeface="Constantia"/>
                <a:cs typeface="Constantia"/>
              </a:rPr>
              <a:t>т</a:t>
            </a:r>
            <a:r>
              <a:rPr sz="2100" b="1" spc="0" baseline="9752" dirty="0" smtClean="0">
                <a:latin typeface="Constantia"/>
                <a:cs typeface="Constantia"/>
              </a:rPr>
              <a:t>вен</a:t>
            </a:r>
            <a:r>
              <a:rPr sz="2100" b="1" spc="-9" baseline="9752" dirty="0" smtClean="0">
                <a:latin typeface="Constantia"/>
                <a:cs typeface="Constantia"/>
              </a:rPr>
              <a:t>ны</a:t>
            </a:r>
            <a:r>
              <a:rPr sz="2100" b="1" spc="0" baseline="9752" dirty="0" smtClean="0">
                <a:latin typeface="Constantia"/>
                <a:cs typeface="Constantia"/>
              </a:rPr>
              <a:t>х              </a:t>
            </a:r>
            <a:r>
              <a:rPr sz="2100" b="1" spc="69" baseline="9752" dirty="0" smtClean="0">
                <a:latin typeface="Constantia"/>
                <a:cs typeface="Constantia"/>
              </a:rPr>
              <a:t> </a:t>
            </a:r>
            <a:r>
              <a:rPr sz="2400" b="1" spc="0" baseline="27306" dirty="0" smtClean="0">
                <a:latin typeface="Constantia"/>
                <a:cs typeface="Constantia"/>
              </a:rPr>
              <a:t>б</a:t>
            </a:r>
            <a:r>
              <a:rPr sz="2400" b="1" spc="-44" baseline="27306" dirty="0" smtClean="0">
                <a:latin typeface="Constantia"/>
                <a:cs typeface="Constantia"/>
              </a:rPr>
              <a:t>ю</a:t>
            </a:r>
            <a:r>
              <a:rPr sz="2400" b="1" spc="0" baseline="27306" dirty="0" smtClean="0">
                <a:latin typeface="Constantia"/>
                <a:cs typeface="Constantia"/>
              </a:rPr>
              <a:t>д</a:t>
            </a:r>
            <a:r>
              <a:rPr sz="2400" b="1" spc="-39" baseline="27306" dirty="0" smtClean="0">
                <a:latin typeface="Constantia"/>
                <a:cs typeface="Constantia"/>
              </a:rPr>
              <a:t>ж</a:t>
            </a:r>
            <a:r>
              <a:rPr sz="2400" b="1" spc="4" baseline="27306" dirty="0" smtClean="0">
                <a:latin typeface="Constantia"/>
                <a:cs typeface="Constantia"/>
              </a:rPr>
              <a:t>е</a:t>
            </a:r>
            <a:r>
              <a:rPr sz="2400" b="1" spc="0" baseline="27306" dirty="0" smtClean="0">
                <a:latin typeface="Constantia"/>
                <a:cs typeface="Constantia"/>
              </a:rPr>
              <a:t>ты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83252" y="1928222"/>
            <a:ext cx="2436894" cy="646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7207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3600" y="1143000"/>
            <a:ext cx="5334000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00" y="2226564"/>
            <a:ext cx="1420368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8" y="2226564"/>
            <a:ext cx="1926336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1984" y="2226564"/>
            <a:ext cx="1639824" cy="90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3800" y="2286000"/>
            <a:ext cx="1420368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9936" y="3721607"/>
            <a:ext cx="2249424" cy="1357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5648" y="3721607"/>
            <a:ext cx="2103120" cy="1357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4225" y="3721607"/>
            <a:ext cx="2647187" cy="1362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6578" y="2121598"/>
            <a:ext cx="3962615" cy="336773"/>
          </a:xfrm>
          <a:custGeom>
            <a:avLst/>
            <a:gdLst/>
            <a:ahLst/>
            <a:cxnLst/>
            <a:rect l="l" t="t" r="r" b="b"/>
            <a:pathLst>
              <a:path w="3962615" h="449030">
                <a:moveTo>
                  <a:pt x="35915" y="73278"/>
                </a:moveTo>
                <a:lnTo>
                  <a:pt x="134429" y="0"/>
                </a:lnTo>
                <a:lnTo>
                  <a:pt x="0" y="95630"/>
                </a:lnTo>
                <a:lnTo>
                  <a:pt x="35915" y="73278"/>
                </a:lnTo>
                <a:close/>
              </a:path>
              <a:path w="3962615" h="449030">
                <a:moveTo>
                  <a:pt x="160997" y="4444"/>
                </a:moveTo>
                <a:lnTo>
                  <a:pt x="151332" y="-2597"/>
                </a:lnTo>
                <a:lnTo>
                  <a:pt x="139604" y="-2603"/>
                </a:lnTo>
                <a:lnTo>
                  <a:pt x="134429" y="0"/>
                </a:lnTo>
                <a:lnTo>
                  <a:pt x="35915" y="73278"/>
                </a:lnTo>
                <a:lnTo>
                  <a:pt x="0" y="95630"/>
                </a:lnTo>
                <a:lnTo>
                  <a:pt x="149428" y="165607"/>
                </a:lnTo>
                <a:lnTo>
                  <a:pt x="39357" y="111251"/>
                </a:lnTo>
                <a:lnTo>
                  <a:pt x="45732" y="74929"/>
                </a:lnTo>
                <a:lnTo>
                  <a:pt x="75289" y="88773"/>
                </a:lnTo>
                <a:lnTo>
                  <a:pt x="48691" y="107696"/>
                </a:lnTo>
                <a:lnTo>
                  <a:pt x="45732" y="74929"/>
                </a:lnTo>
                <a:lnTo>
                  <a:pt x="39357" y="111251"/>
                </a:lnTo>
                <a:lnTo>
                  <a:pt x="109678" y="104880"/>
                </a:lnTo>
                <a:lnTo>
                  <a:pt x="3962615" y="-244221"/>
                </a:lnTo>
                <a:lnTo>
                  <a:pt x="3959186" y="-282067"/>
                </a:lnTo>
                <a:lnTo>
                  <a:pt x="105990" y="66931"/>
                </a:lnTo>
                <a:lnTo>
                  <a:pt x="156514" y="30987"/>
                </a:lnTo>
                <a:lnTo>
                  <a:pt x="163598" y="21355"/>
                </a:lnTo>
                <a:lnTo>
                  <a:pt x="163602" y="9641"/>
                </a:lnTo>
                <a:lnTo>
                  <a:pt x="160997" y="4444"/>
                </a:lnTo>
                <a:close/>
              </a:path>
              <a:path w="3962615" h="449030">
                <a:moveTo>
                  <a:pt x="171627" y="161053"/>
                </a:moveTo>
                <a:lnTo>
                  <a:pt x="174751" y="156337"/>
                </a:lnTo>
                <a:lnTo>
                  <a:pt x="176149" y="144363"/>
                </a:lnTo>
                <a:lnTo>
                  <a:pt x="170250" y="134141"/>
                </a:lnTo>
                <a:lnTo>
                  <a:pt x="165582" y="131063"/>
                </a:lnTo>
                <a:lnTo>
                  <a:pt x="109678" y="104880"/>
                </a:lnTo>
                <a:lnTo>
                  <a:pt x="39357" y="111251"/>
                </a:lnTo>
                <a:lnTo>
                  <a:pt x="149428" y="165607"/>
                </a:lnTo>
                <a:lnTo>
                  <a:pt x="161389" y="166963"/>
                </a:lnTo>
                <a:lnTo>
                  <a:pt x="171627" y="161053"/>
                </a:lnTo>
                <a:close/>
              </a:path>
              <a:path w="3962615" h="449030">
                <a:moveTo>
                  <a:pt x="75289" y="88773"/>
                </a:moveTo>
                <a:lnTo>
                  <a:pt x="45732" y="74929"/>
                </a:lnTo>
                <a:lnTo>
                  <a:pt x="48691" y="107696"/>
                </a:lnTo>
                <a:lnTo>
                  <a:pt x="75289" y="8877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28011" y="2113788"/>
            <a:ext cx="2092452" cy="326818"/>
          </a:xfrm>
          <a:custGeom>
            <a:avLst/>
            <a:gdLst/>
            <a:ahLst/>
            <a:cxnLst/>
            <a:rect l="l" t="t" r="r" b="b"/>
            <a:pathLst>
              <a:path w="2092452" h="435757">
                <a:moveTo>
                  <a:pt x="34036" y="80899"/>
                </a:moveTo>
                <a:lnTo>
                  <a:pt x="126364" y="0"/>
                </a:lnTo>
                <a:lnTo>
                  <a:pt x="0" y="106044"/>
                </a:lnTo>
                <a:lnTo>
                  <a:pt x="34036" y="80899"/>
                </a:lnTo>
                <a:close/>
              </a:path>
              <a:path w="2092452" h="435757">
                <a:moveTo>
                  <a:pt x="153288" y="2412"/>
                </a:moveTo>
                <a:lnTo>
                  <a:pt x="143064" y="-3929"/>
                </a:lnTo>
                <a:lnTo>
                  <a:pt x="131286" y="-2971"/>
                </a:lnTo>
                <a:lnTo>
                  <a:pt x="126364" y="0"/>
                </a:lnTo>
                <a:lnTo>
                  <a:pt x="34036" y="80899"/>
                </a:lnTo>
                <a:lnTo>
                  <a:pt x="0" y="106044"/>
                </a:lnTo>
                <a:lnTo>
                  <a:pt x="154558" y="163829"/>
                </a:lnTo>
                <a:lnTo>
                  <a:pt x="40512" y="118490"/>
                </a:lnTo>
                <a:lnTo>
                  <a:pt x="43941" y="81787"/>
                </a:lnTo>
                <a:lnTo>
                  <a:pt x="74598" y="93252"/>
                </a:lnTo>
                <a:lnTo>
                  <a:pt x="49530" y="114300"/>
                </a:lnTo>
                <a:lnTo>
                  <a:pt x="43941" y="81787"/>
                </a:lnTo>
                <a:lnTo>
                  <a:pt x="40512" y="118490"/>
                </a:lnTo>
                <a:lnTo>
                  <a:pt x="110118" y="106536"/>
                </a:lnTo>
                <a:lnTo>
                  <a:pt x="2092452" y="-233934"/>
                </a:lnTo>
                <a:lnTo>
                  <a:pt x="2086102" y="-271525"/>
                </a:lnTo>
                <a:lnTo>
                  <a:pt x="103526" y="68964"/>
                </a:lnTo>
                <a:lnTo>
                  <a:pt x="150875" y="29210"/>
                </a:lnTo>
                <a:lnTo>
                  <a:pt x="157228" y="18952"/>
                </a:lnTo>
                <a:lnTo>
                  <a:pt x="156227" y="7197"/>
                </a:lnTo>
                <a:lnTo>
                  <a:pt x="153288" y="2412"/>
                </a:lnTo>
                <a:close/>
              </a:path>
              <a:path w="2092452" h="435757">
                <a:moveTo>
                  <a:pt x="176541" y="157345"/>
                </a:moveTo>
                <a:lnTo>
                  <a:pt x="179069" y="152653"/>
                </a:lnTo>
                <a:lnTo>
                  <a:pt x="179471" y="140490"/>
                </a:lnTo>
                <a:lnTo>
                  <a:pt x="172585" y="130681"/>
                </a:lnTo>
                <a:lnTo>
                  <a:pt x="167894" y="128142"/>
                </a:lnTo>
                <a:lnTo>
                  <a:pt x="110118" y="106536"/>
                </a:lnTo>
                <a:lnTo>
                  <a:pt x="40512" y="118490"/>
                </a:lnTo>
                <a:lnTo>
                  <a:pt x="154558" y="163829"/>
                </a:lnTo>
                <a:lnTo>
                  <a:pt x="166777" y="164231"/>
                </a:lnTo>
                <a:lnTo>
                  <a:pt x="176541" y="157345"/>
                </a:lnTo>
                <a:close/>
              </a:path>
              <a:path w="2092452" h="435757">
                <a:moveTo>
                  <a:pt x="74598" y="93252"/>
                </a:moveTo>
                <a:lnTo>
                  <a:pt x="43941" y="81787"/>
                </a:lnTo>
                <a:lnTo>
                  <a:pt x="49530" y="114300"/>
                </a:lnTo>
                <a:lnTo>
                  <a:pt x="74598" y="93252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72356" y="1936194"/>
            <a:ext cx="709980" cy="639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8698" y="1918906"/>
            <a:ext cx="186242" cy="274510"/>
          </a:xfrm>
          <a:custGeom>
            <a:avLst/>
            <a:gdLst/>
            <a:ahLst/>
            <a:cxnLst/>
            <a:rect l="l" t="t" r="r" b="b"/>
            <a:pathLst>
              <a:path w="186242" h="366013">
                <a:moveTo>
                  <a:pt x="20507" y="323723"/>
                </a:moveTo>
                <a:lnTo>
                  <a:pt x="31785" y="185836"/>
                </a:lnTo>
                <a:lnTo>
                  <a:pt x="19998" y="180927"/>
                </a:lnTo>
                <a:lnTo>
                  <a:pt x="16189" y="181102"/>
                </a:lnTo>
                <a:lnTo>
                  <a:pt x="4794" y="187230"/>
                </a:lnTo>
                <a:lnTo>
                  <a:pt x="0" y="199054"/>
                </a:lnTo>
                <a:lnTo>
                  <a:pt x="187" y="202692"/>
                </a:lnTo>
                <a:lnTo>
                  <a:pt x="24063" y="366013"/>
                </a:lnTo>
                <a:lnTo>
                  <a:pt x="55813" y="338074"/>
                </a:lnTo>
                <a:lnTo>
                  <a:pt x="20507" y="323723"/>
                </a:lnTo>
                <a:close/>
              </a:path>
              <a:path w="186242" h="366013">
                <a:moveTo>
                  <a:pt x="26476" y="315849"/>
                </a:moveTo>
                <a:lnTo>
                  <a:pt x="56956" y="328168"/>
                </a:lnTo>
                <a:lnTo>
                  <a:pt x="52252" y="295835"/>
                </a:lnTo>
                <a:lnTo>
                  <a:pt x="46804" y="258390"/>
                </a:lnTo>
                <a:lnTo>
                  <a:pt x="26476" y="315849"/>
                </a:lnTo>
                <a:close/>
              </a:path>
              <a:path w="186242" h="366013">
                <a:moveTo>
                  <a:pt x="157794" y="238125"/>
                </a:moveTo>
                <a:lnTo>
                  <a:pt x="147855" y="231396"/>
                </a:lnTo>
                <a:lnTo>
                  <a:pt x="136135" y="231849"/>
                </a:lnTo>
                <a:lnTo>
                  <a:pt x="130997" y="234696"/>
                </a:lnTo>
                <a:lnTo>
                  <a:pt x="82184" y="272595"/>
                </a:lnTo>
                <a:lnTo>
                  <a:pt x="186242" y="14224"/>
                </a:lnTo>
                <a:lnTo>
                  <a:pt x="150809" y="0"/>
                </a:lnTo>
                <a:lnTo>
                  <a:pt x="46804" y="258390"/>
                </a:lnTo>
                <a:lnTo>
                  <a:pt x="52252" y="295835"/>
                </a:lnTo>
                <a:lnTo>
                  <a:pt x="56956" y="328168"/>
                </a:lnTo>
                <a:lnTo>
                  <a:pt x="26476" y="315849"/>
                </a:lnTo>
                <a:lnTo>
                  <a:pt x="46804" y="258390"/>
                </a:lnTo>
                <a:lnTo>
                  <a:pt x="37906" y="197231"/>
                </a:lnTo>
                <a:lnTo>
                  <a:pt x="31785" y="185836"/>
                </a:lnTo>
                <a:lnTo>
                  <a:pt x="20507" y="323723"/>
                </a:lnTo>
                <a:lnTo>
                  <a:pt x="55813" y="338074"/>
                </a:lnTo>
                <a:lnTo>
                  <a:pt x="24063" y="366013"/>
                </a:lnTo>
                <a:lnTo>
                  <a:pt x="154365" y="264795"/>
                </a:lnTo>
                <a:lnTo>
                  <a:pt x="161081" y="254775"/>
                </a:lnTo>
                <a:lnTo>
                  <a:pt x="160528" y="243028"/>
                </a:lnTo>
                <a:lnTo>
                  <a:pt x="157794" y="238125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3605" y="1910239"/>
            <a:ext cx="1731264" cy="322421"/>
          </a:xfrm>
          <a:custGeom>
            <a:avLst/>
            <a:gdLst/>
            <a:ahLst/>
            <a:cxnLst/>
            <a:rect l="l" t="t" r="r" b="b"/>
            <a:pathLst>
              <a:path w="1731264" h="429894">
                <a:moveTo>
                  <a:pt x="1583055" y="295401"/>
                </a:moveTo>
                <a:lnTo>
                  <a:pt x="1629106" y="336818"/>
                </a:lnTo>
                <a:lnTo>
                  <a:pt x="1657173" y="362061"/>
                </a:lnTo>
                <a:lnTo>
                  <a:pt x="1621404" y="374044"/>
                </a:lnTo>
                <a:lnTo>
                  <a:pt x="1562735" y="393700"/>
                </a:lnTo>
                <a:lnTo>
                  <a:pt x="1558108" y="396003"/>
                </a:lnTo>
                <a:lnTo>
                  <a:pt x="1550751" y="405592"/>
                </a:lnTo>
                <a:lnTo>
                  <a:pt x="1550670" y="417829"/>
                </a:lnTo>
                <a:lnTo>
                  <a:pt x="1552920" y="422456"/>
                </a:lnTo>
                <a:lnTo>
                  <a:pt x="1562469" y="429813"/>
                </a:lnTo>
                <a:lnTo>
                  <a:pt x="1574800" y="429894"/>
                </a:lnTo>
                <a:lnTo>
                  <a:pt x="1731264" y="377443"/>
                </a:lnTo>
                <a:lnTo>
                  <a:pt x="1690370" y="388365"/>
                </a:lnTo>
                <a:lnTo>
                  <a:pt x="1681480" y="383920"/>
                </a:lnTo>
                <a:lnTo>
                  <a:pt x="1688211" y="351663"/>
                </a:lnTo>
                <a:lnTo>
                  <a:pt x="1698117" y="351154"/>
                </a:lnTo>
                <a:lnTo>
                  <a:pt x="1731264" y="377443"/>
                </a:lnTo>
                <a:lnTo>
                  <a:pt x="1608582" y="267080"/>
                </a:lnTo>
                <a:lnTo>
                  <a:pt x="1604015" y="264038"/>
                </a:lnTo>
                <a:lnTo>
                  <a:pt x="1592255" y="262572"/>
                </a:lnTo>
                <a:lnTo>
                  <a:pt x="1581658" y="268477"/>
                </a:lnTo>
                <a:lnTo>
                  <a:pt x="1578615" y="273101"/>
                </a:lnTo>
                <a:lnTo>
                  <a:pt x="1577149" y="284897"/>
                </a:lnTo>
                <a:lnTo>
                  <a:pt x="1583055" y="295401"/>
                </a:lnTo>
                <a:close/>
              </a:path>
              <a:path w="1731264" h="429894">
                <a:moveTo>
                  <a:pt x="1690370" y="388365"/>
                </a:moveTo>
                <a:lnTo>
                  <a:pt x="1731264" y="377443"/>
                </a:lnTo>
                <a:lnTo>
                  <a:pt x="1698117" y="351154"/>
                </a:lnTo>
                <a:lnTo>
                  <a:pt x="1688211" y="351663"/>
                </a:lnTo>
                <a:lnTo>
                  <a:pt x="1681480" y="383920"/>
                </a:lnTo>
                <a:lnTo>
                  <a:pt x="1690370" y="388365"/>
                </a:lnTo>
                <a:close/>
              </a:path>
              <a:path w="1731264" h="429894">
                <a:moveTo>
                  <a:pt x="1621404" y="374044"/>
                </a:moveTo>
                <a:lnTo>
                  <a:pt x="1657173" y="362061"/>
                </a:lnTo>
                <a:lnTo>
                  <a:pt x="1629106" y="336818"/>
                </a:lnTo>
                <a:lnTo>
                  <a:pt x="7747" y="0"/>
                </a:lnTo>
                <a:lnTo>
                  <a:pt x="0" y="37337"/>
                </a:lnTo>
                <a:lnTo>
                  <a:pt x="1621404" y="374044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2104" y="1910047"/>
            <a:ext cx="3675888" cy="388292"/>
          </a:xfrm>
          <a:custGeom>
            <a:avLst/>
            <a:gdLst/>
            <a:ahLst/>
            <a:cxnLst/>
            <a:rect l="l" t="t" r="r" b="b"/>
            <a:pathLst>
              <a:path w="3675888" h="517722">
                <a:moveTo>
                  <a:pt x="3514645" y="360403"/>
                </a:moveTo>
                <a:lnTo>
                  <a:pt x="3514281" y="372137"/>
                </a:lnTo>
                <a:lnTo>
                  <a:pt x="3521075" y="382016"/>
                </a:lnTo>
                <a:lnTo>
                  <a:pt x="3570435" y="419110"/>
                </a:lnTo>
                <a:lnTo>
                  <a:pt x="3640581" y="427355"/>
                </a:lnTo>
                <a:lnTo>
                  <a:pt x="3636137" y="465201"/>
                </a:lnTo>
                <a:lnTo>
                  <a:pt x="3566170" y="456977"/>
                </a:lnTo>
                <a:lnTo>
                  <a:pt x="3509391" y="481711"/>
                </a:lnTo>
                <a:lnTo>
                  <a:pt x="3504634" y="484674"/>
                </a:lnTo>
                <a:lnTo>
                  <a:pt x="3498438" y="494800"/>
                </a:lnTo>
                <a:lnTo>
                  <a:pt x="3499485" y="506857"/>
                </a:lnTo>
                <a:lnTo>
                  <a:pt x="3502410" y="511557"/>
                </a:lnTo>
                <a:lnTo>
                  <a:pt x="3512546" y="517722"/>
                </a:lnTo>
                <a:lnTo>
                  <a:pt x="3524630" y="516636"/>
                </a:lnTo>
                <a:lnTo>
                  <a:pt x="3675888" y="450723"/>
                </a:lnTo>
                <a:lnTo>
                  <a:pt x="3544062" y="351536"/>
                </a:lnTo>
                <a:lnTo>
                  <a:pt x="3538896" y="348772"/>
                </a:lnTo>
                <a:lnTo>
                  <a:pt x="3527154" y="348459"/>
                </a:lnTo>
                <a:lnTo>
                  <a:pt x="3517392" y="355346"/>
                </a:lnTo>
                <a:lnTo>
                  <a:pt x="3514645" y="360403"/>
                </a:lnTo>
                <a:close/>
              </a:path>
              <a:path w="3675888" h="517722">
                <a:moveTo>
                  <a:pt x="3640581" y="427355"/>
                </a:moveTo>
                <a:lnTo>
                  <a:pt x="3630676" y="428879"/>
                </a:lnTo>
                <a:lnTo>
                  <a:pt x="3626866" y="461518"/>
                </a:lnTo>
                <a:lnTo>
                  <a:pt x="3600769" y="441906"/>
                </a:lnTo>
                <a:lnTo>
                  <a:pt x="3630676" y="428879"/>
                </a:lnTo>
                <a:lnTo>
                  <a:pt x="3640581" y="427355"/>
                </a:lnTo>
                <a:lnTo>
                  <a:pt x="3570435" y="419110"/>
                </a:lnTo>
                <a:lnTo>
                  <a:pt x="4572" y="0"/>
                </a:lnTo>
                <a:lnTo>
                  <a:pt x="0" y="37846"/>
                </a:lnTo>
                <a:lnTo>
                  <a:pt x="3566170" y="456977"/>
                </a:lnTo>
                <a:lnTo>
                  <a:pt x="3636137" y="465201"/>
                </a:lnTo>
                <a:lnTo>
                  <a:pt x="3640581" y="427355"/>
                </a:lnTo>
                <a:close/>
              </a:path>
              <a:path w="3675888" h="517722">
                <a:moveTo>
                  <a:pt x="3630676" y="428879"/>
                </a:moveTo>
                <a:lnTo>
                  <a:pt x="3600769" y="441906"/>
                </a:lnTo>
                <a:lnTo>
                  <a:pt x="3626866" y="461518"/>
                </a:lnTo>
                <a:lnTo>
                  <a:pt x="3630676" y="428879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4201" y="3600451"/>
            <a:ext cx="5078475" cy="531494"/>
          </a:xfrm>
          <a:custGeom>
            <a:avLst/>
            <a:gdLst/>
            <a:ahLst/>
            <a:cxnLst/>
            <a:rect l="l" t="t" r="r" b="b"/>
            <a:pathLst>
              <a:path w="5078475" h="708659">
                <a:moveTo>
                  <a:pt x="23748" y="52323"/>
                </a:moveTo>
                <a:lnTo>
                  <a:pt x="88900" y="0"/>
                </a:lnTo>
                <a:lnTo>
                  <a:pt x="0" y="68452"/>
                </a:lnTo>
                <a:lnTo>
                  <a:pt x="23748" y="52323"/>
                </a:lnTo>
                <a:close/>
              </a:path>
              <a:path w="5078475" h="708659">
                <a:moveTo>
                  <a:pt x="107061" y="2412"/>
                </a:moveTo>
                <a:lnTo>
                  <a:pt x="102742" y="-3302"/>
                </a:lnTo>
                <a:lnTo>
                  <a:pt x="94614" y="-4318"/>
                </a:lnTo>
                <a:lnTo>
                  <a:pt x="88900" y="0"/>
                </a:lnTo>
                <a:lnTo>
                  <a:pt x="23748" y="52323"/>
                </a:lnTo>
                <a:lnTo>
                  <a:pt x="0" y="68452"/>
                </a:lnTo>
                <a:lnTo>
                  <a:pt x="103250" y="112140"/>
                </a:lnTo>
                <a:lnTo>
                  <a:pt x="27050" y="77977"/>
                </a:lnTo>
                <a:lnTo>
                  <a:pt x="30479" y="53212"/>
                </a:lnTo>
                <a:lnTo>
                  <a:pt x="50926" y="61868"/>
                </a:lnTo>
                <a:lnTo>
                  <a:pt x="33273" y="75437"/>
                </a:lnTo>
                <a:lnTo>
                  <a:pt x="30479" y="53212"/>
                </a:lnTo>
                <a:lnTo>
                  <a:pt x="27050" y="77977"/>
                </a:lnTo>
                <a:lnTo>
                  <a:pt x="74613" y="71895"/>
                </a:lnTo>
                <a:lnTo>
                  <a:pt x="5078475" y="-568071"/>
                </a:lnTo>
                <a:lnTo>
                  <a:pt x="5075173" y="-593725"/>
                </a:lnTo>
                <a:lnTo>
                  <a:pt x="71246" y="46249"/>
                </a:lnTo>
                <a:lnTo>
                  <a:pt x="104648" y="20573"/>
                </a:lnTo>
                <a:lnTo>
                  <a:pt x="110362" y="16255"/>
                </a:lnTo>
                <a:lnTo>
                  <a:pt x="111378" y="8127"/>
                </a:lnTo>
                <a:lnTo>
                  <a:pt x="107061" y="2412"/>
                </a:lnTo>
                <a:close/>
              </a:path>
              <a:path w="5078475" h="708659">
                <a:moveTo>
                  <a:pt x="103250" y="112140"/>
                </a:moveTo>
                <a:lnTo>
                  <a:pt x="109854" y="114934"/>
                </a:lnTo>
                <a:lnTo>
                  <a:pt x="117475" y="111886"/>
                </a:lnTo>
                <a:lnTo>
                  <a:pt x="120268" y="105282"/>
                </a:lnTo>
                <a:lnTo>
                  <a:pt x="123062" y="98678"/>
                </a:lnTo>
                <a:lnTo>
                  <a:pt x="119887" y="91058"/>
                </a:lnTo>
                <a:lnTo>
                  <a:pt x="113284" y="88264"/>
                </a:lnTo>
                <a:lnTo>
                  <a:pt x="74613" y="71895"/>
                </a:lnTo>
                <a:lnTo>
                  <a:pt x="27050" y="77977"/>
                </a:lnTo>
                <a:lnTo>
                  <a:pt x="103250" y="112140"/>
                </a:lnTo>
                <a:close/>
              </a:path>
              <a:path w="5078475" h="708659">
                <a:moveTo>
                  <a:pt x="50926" y="61868"/>
                </a:moveTo>
                <a:lnTo>
                  <a:pt x="30479" y="53212"/>
                </a:lnTo>
                <a:lnTo>
                  <a:pt x="33273" y="75437"/>
                </a:lnTo>
                <a:lnTo>
                  <a:pt x="50926" y="61868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1601" y="3657600"/>
            <a:ext cx="3098545" cy="576357"/>
          </a:xfrm>
          <a:custGeom>
            <a:avLst/>
            <a:gdLst/>
            <a:ahLst/>
            <a:cxnLst/>
            <a:rect l="l" t="t" r="r" b="b"/>
            <a:pathLst>
              <a:path w="3098545" h="768476">
                <a:moveTo>
                  <a:pt x="21970" y="58547"/>
                </a:moveTo>
                <a:lnTo>
                  <a:pt x="81534" y="0"/>
                </a:lnTo>
                <a:lnTo>
                  <a:pt x="0" y="76962"/>
                </a:lnTo>
                <a:lnTo>
                  <a:pt x="21970" y="58547"/>
                </a:lnTo>
                <a:close/>
              </a:path>
              <a:path w="3098545" h="768476">
                <a:moveTo>
                  <a:pt x="99822" y="508"/>
                </a:moveTo>
                <a:lnTo>
                  <a:pt x="94868" y="-4698"/>
                </a:lnTo>
                <a:lnTo>
                  <a:pt x="86740" y="-4952"/>
                </a:lnTo>
                <a:lnTo>
                  <a:pt x="81534" y="0"/>
                </a:lnTo>
                <a:lnTo>
                  <a:pt x="21970" y="58547"/>
                </a:lnTo>
                <a:lnTo>
                  <a:pt x="0" y="76962"/>
                </a:lnTo>
                <a:lnTo>
                  <a:pt x="107187" y="110109"/>
                </a:lnTo>
                <a:lnTo>
                  <a:pt x="27939" y="83820"/>
                </a:lnTo>
                <a:lnTo>
                  <a:pt x="28828" y="58801"/>
                </a:lnTo>
                <a:lnTo>
                  <a:pt x="49997" y="65335"/>
                </a:lnTo>
                <a:lnTo>
                  <a:pt x="33909" y="80518"/>
                </a:lnTo>
                <a:lnTo>
                  <a:pt x="28828" y="58801"/>
                </a:lnTo>
                <a:lnTo>
                  <a:pt x="27939" y="83820"/>
                </a:lnTo>
                <a:lnTo>
                  <a:pt x="74643" y="72944"/>
                </a:lnTo>
                <a:lnTo>
                  <a:pt x="3098545" y="-631189"/>
                </a:lnTo>
                <a:lnTo>
                  <a:pt x="3092704" y="-656335"/>
                </a:lnTo>
                <a:lnTo>
                  <a:pt x="68725" y="47662"/>
                </a:lnTo>
                <a:lnTo>
                  <a:pt x="99313" y="18796"/>
                </a:lnTo>
                <a:lnTo>
                  <a:pt x="104520" y="13843"/>
                </a:lnTo>
                <a:lnTo>
                  <a:pt x="104775" y="5715"/>
                </a:lnTo>
                <a:lnTo>
                  <a:pt x="99822" y="508"/>
                </a:lnTo>
                <a:close/>
              </a:path>
              <a:path w="3098545" h="768476">
                <a:moveTo>
                  <a:pt x="107187" y="110109"/>
                </a:moveTo>
                <a:lnTo>
                  <a:pt x="113918" y="112141"/>
                </a:lnTo>
                <a:lnTo>
                  <a:pt x="121285" y="108331"/>
                </a:lnTo>
                <a:lnTo>
                  <a:pt x="123316" y="101473"/>
                </a:lnTo>
                <a:lnTo>
                  <a:pt x="125475" y="94615"/>
                </a:lnTo>
                <a:lnTo>
                  <a:pt x="121665" y="87376"/>
                </a:lnTo>
                <a:lnTo>
                  <a:pt x="114807" y="85344"/>
                </a:lnTo>
                <a:lnTo>
                  <a:pt x="74643" y="72944"/>
                </a:lnTo>
                <a:lnTo>
                  <a:pt x="27939" y="83820"/>
                </a:lnTo>
                <a:lnTo>
                  <a:pt x="107187" y="110109"/>
                </a:lnTo>
                <a:close/>
              </a:path>
              <a:path w="3098545" h="768476">
                <a:moveTo>
                  <a:pt x="49997" y="65335"/>
                </a:moveTo>
                <a:lnTo>
                  <a:pt x="28828" y="58801"/>
                </a:lnTo>
                <a:lnTo>
                  <a:pt x="33909" y="80518"/>
                </a:lnTo>
                <a:lnTo>
                  <a:pt x="49997" y="65335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72400" y="3200400"/>
            <a:ext cx="635444" cy="875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1000" y="3143250"/>
            <a:ext cx="290830" cy="597122"/>
          </a:xfrm>
          <a:custGeom>
            <a:avLst/>
            <a:gdLst/>
            <a:ahLst/>
            <a:cxnLst/>
            <a:rect l="l" t="t" r="r" b="b"/>
            <a:pathLst>
              <a:path w="290830" h="796163">
                <a:moveTo>
                  <a:pt x="21463" y="767715"/>
                </a:moveTo>
                <a:lnTo>
                  <a:pt x="25273" y="673989"/>
                </a:lnTo>
                <a:lnTo>
                  <a:pt x="18415" y="669671"/>
                </a:lnTo>
                <a:lnTo>
                  <a:pt x="11430" y="671195"/>
                </a:lnTo>
                <a:lnTo>
                  <a:pt x="4445" y="672719"/>
                </a:lnTo>
                <a:lnTo>
                  <a:pt x="0" y="679704"/>
                </a:lnTo>
                <a:lnTo>
                  <a:pt x="1524" y="686689"/>
                </a:lnTo>
                <a:lnTo>
                  <a:pt x="26035" y="796163"/>
                </a:lnTo>
                <a:lnTo>
                  <a:pt x="46100" y="775589"/>
                </a:lnTo>
                <a:lnTo>
                  <a:pt x="21463" y="767715"/>
                </a:lnTo>
                <a:close/>
              </a:path>
              <a:path w="290830" h="796163">
                <a:moveTo>
                  <a:pt x="25146" y="762000"/>
                </a:moveTo>
                <a:lnTo>
                  <a:pt x="46482" y="768858"/>
                </a:lnTo>
                <a:lnTo>
                  <a:pt x="41646" y="747130"/>
                </a:lnTo>
                <a:lnTo>
                  <a:pt x="36043" y="721952"/>
                </a:lnTo>
                <a:lnTo>
                  <a:pt x="25146" y="762000"/>
                </a:lnTo>
                <a:close/>
              </a:path>
              <a:path w="290830" h="796163">
                <a:moveTo>
                  <a:pt x="110236" y="702691"/>
                </a:moveTo>
                <a:lnTo>
                  <a:pt x="105410" y="697357"/>
                </a:lnTo>
                <a:lnTo>
                  <a:pt x="97282" y="696976"/>
                </a:lnTo>
                <a:lnTo>
                  <a:pt x="91948" y="701802"/>
                </a:lnTo>
                <a:lnTo>
                  <a:pt x="60624" y="730028"/>
                </a:lnTo>
                <a:lnTo>
                  <a:pt x="290830" y="7874"/>
                </a:lnTo>
                <a:lnTo>
                  <a:pt x="266065" y="0"/>
                </a:lnTo>
                <a:lnTo>
                  <a:pt x="36043" y="721952"/>
                </a:lnTo>
                <a:lnTo>
                  <a:pt x="41646" y="747130"/>
                </a:lnTo>
                <a:lnTo>
                  <a:pt x="46482" y="768858"/>
                </a:lnTo>
                <a:lnTo>
                  <a:pt x="25146" y="762000"/>
                </a:lnTo>
                <a:lnTo>
                  <a:pt x="36043" y="721952"/>
                </a:lnTo>
                <a:lnTo>
                  <a:pt x="26924" y="680974"/>
                </a:lnTo>
                <a:lnTo>
                  <a:pt x="25273" y="673989"/>
                </a:lnTo>
                <a:lnTo>
                  <a:pt x="21463" y="767715"/>
                </a:lnTo>
                <a:lnTo>
                  <a:pt x="46100" y="775589"/>
                </a:lnTo>
                <a:lnTo>
                  <a:pt x="26035" y="796163"/>
                </a:lnTo>
                <a:lnTo>
                  <a:pt x="109347" y="720979"/>
                </a:lnTo>
                <a:lnTo>
                  <a:pt x="114554" y="716153"/>
                </a:lnTo>
                <a:lnTo>
                  <a:pt x="115062" y="708025"/>
                </a:lnTo>
                <a:lnTo>
                  <a:pt x="110236" y="702691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600" y="228600"/>
            <a:ext cx="1731264" cy="1293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64994" y="359877"/>
            <a:ext cx="655040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0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000" b="1" spc="-54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0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b="1" spc="-5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0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ет </a:t>
            </a:r>
            <a:r>
              <a:rPr sz="2000" b="1" spc="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–</a:t>
            </a:r>
            <a:r>
              <a:rPr sz="2000" spc="39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2000" spc="-14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ан</a:t>
            </a:r>
            <a:r>
              <a:rPr sz="2000" spc="38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9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spc="-50" dirty="0" smtClean="0">
                <a:solidFill>
                  <a:schemeClr val="bg1"/>
                </a:solidFill>
                <a:latin typeface="Constantia"/>
                <a:cs typeface="Constantia"/>
              </a:rPr>
              <a:t>охо</a:t>
            </a:r>
            <a:r>
              <a:rPr sz="2000" spc="-9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r>
              <a:rPr sz="2000" spc="4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2000" spc="3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рас</a:t>
            </a:r>
            <a:r>
              <a:rPr sz="2000" spc="-50" dirty="0" smtClean="0">
                <a:solidFill>
                  <a:schemeClr val="bg1"/>
                </a:solidFill>
                <a:latin typeface="Constantia"/>
                <a:cs typeface="Constantia"/>
              </a:rPr>
              <a:t>хо</a:t>
            </a:r>
            <a:r>
              <a:rPr sz="2000" spc="-9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r>
              <a:rPr sz="2000" spc="4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для</a:t>
            </a:r>
            <a:r>
              <a:rPr sz="2000" spc="38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обеспечения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4994" y="565617"/>
            <a:ext cx="159740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000" spc="-25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000" spc="14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2000" spc="-5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000" spc="-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-19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ль</a:t>
            </a:r>
            <a:r>
              <a:rPr sz="2000" spc="-4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8600" y="571500"/>
            <a:ext cx="343801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000" spc="-44" dirty="0" err="1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000" spc="-84" dirty="0" err="1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2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дарс</a:t>
            </a:r>
            <a:r>
              <a:rPr sz="2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ва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lang="ru-RU"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nstantia"/>
                <a:cs typeface="Constantia"/>
              </a:rPr>
              <a:t>за</a:t>
            </a:r>
            <a:r>
              <a:rPr lang="ru-RU" sz="2000" spc="-9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lang="ru-RU" sz="2000" dirty="0" smtClean="0">
                <a:solidFill>
                  <a:schemeClr val="bg1"/>
                </a:solidFill>
                <a:latin typeface="Constantia"/>
                <a:cs typeface="Constantia"/>
              </a:rPr>
              <a:t>репленных в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4994" y="771357"/>
            <a:ext cx="441680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000" spc="-29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он</a:t>
            </a:r>
            <a:r>
              <a:rPr sz="2000" spc="-4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2000" spc="39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уции</a:t>
            </a:r>
            <a:r>
              <a:rPr sz="2000" spc="-3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000" spc="-39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сийс</a:t>
            </a:r>
            <a:r>
              <a:rPr sz="2000" spc="-59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ой</a:t>
            </a:r>
            <a:r>
              <a:rPr sz="2000" spc="-3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000" spc="-9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ераци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3200" y="1276350"/>
            <a:ext cx="4059351" cy="438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3000" b="1" spc="-5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000" b="1" spc="-2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етн</a:t>
            </a:r>
            <a:r>
              <a:rPr sz="3000" b="1" spc="-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3000" b="1" spc="-10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-1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30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3000" b="1" spc="-6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000" b="1" spc="-5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-3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й</a:t>
            </a:r>
            <a:r>
              <a:rPr sz="30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-5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ой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88884" marR="1310914" algn="ctr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 err="1" smtClean="0">
                <a:solidFill>
                  <a:schemeClr val="bg1"/>
                </a:solidFill>
                <a:latin typeface="Constantia"/>
                <a:cs typeface="Constantia"/>
              </a:rPr>
              <a:t>Фе</a:t>
            </a:r>
            <a:r>
              <a:rPr sz="3000" b="1" spc="-14" baseline="1365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000" b="1" spc="0" baseline="1365" dirty="0" err="1" smtClean="0">
                <a:solidFill>
                  <a:schemeClr val="bg1"/>
                </a:solidFill>
                <a:latin typeface="Constantia"/>
                <a:cs typeface="Constantia"/>
              </a:rPr>
              <a:t>ера</a:t>
            </a:r>
            <a:r>
              <a:rPr sz="3000" b="1" spc="-9" baseline="1365" dirty="0" err="1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3000" b="1" spc="0" baseline="1365" dirty="0" err="1" smtClean="0">
                <a:solidFill>
                  <a:schemeClr val="bg1"/>
                </a:solidFill>
                <a:latin typeface="Constantia"/>
                <a:cs typeface="Constantia"/>
              </a:rPr>
              <a:t>ии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201" y="2400301"/>
            <a:ext cx="1224323" cy="5368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900" marR="30403" algn="ctr">
              <a:lnSpc>
                <a:spcPts val="1730"/>
              </a:lnSpc>
              <a:spcBef>
                <a:spcPts val="86"/>
              </a:spcBef>
            </a:pPr>
            <a:r>
              <a:rPr sz="1400" b="1" spc="4" dirty="0" err="1" smtClean="0">
                <a:solidFill>
                  <a:schemeClr val="bg1"/>
                </a:solidFill>
                <a:cs typeface="Constantia"/>
              </a:rPr>
              <a:t>с</a:t>
            </a: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убъе</a:t>
            </a:r>
            <a:r>
              <a:rPr lang="ru-RU" sz="1400" b="1" dirty="0" err="1">
                <a:solidFill>
                  <a:schemeClr val="bg1"/>
                </a:solidFill>
                <a:cs typeface="Constantia"/>
              </a:rPr>
              <a:t>к</a:t>
            </a:r>
            <a:r>
              <a:rPr lang="ru-RU" sz="1400" b="1" spc="0" dirty="0" err="1" smtClean="0">
                <a:solidFill>
                  <a:schemeClr val="bg1"/>
                </a:solidFill>
                <a:cs typeface="Constantia"/>
              </a:rPr>
              <a:t>ты</a:t>
            </a:r>
            <a:endParaRPr sz="1400" dirty="0">
              <a:solidFill>
                <a:schemeClr val="bg1"/>
              </a:solidFill>
              <a:cs typeface="Constantia"/>
            </a:endParaRPr>
          </a:p>
          <a:p>
            <a:pPr marL="12700" algn="ctr">
              <a:lnSpc>
                <a:spcPts val="1920"/>
              </a:lnSpc>
              <a:spcBef>
                <a:spcPts val="9"/>
              </a:spcBef>
            </a:pPr>
            <a:r>
              <a:rPr sz="1400" b="1" spc="-54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о</a:t>
            </a:r>
            <a:r>
              <a:rPr sz="1400" b="1" spc="-34" dirty="0" smtClean="0">
                <a:solidFill>
                  <a:schemeClr val="bg1"/>
                </a:solidFill>
                <a:cs typeface="Constantia"/>
              </a:rPr>
              <a:t>с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с</a:t>
            </a:r>
            <a:r>
              <a:rPr sz="1400" b="1" spc="-9" dirty="0" smtClean="0">
                <a:solidFill>
                  <a:schemeClr val="bg1"/>
                </a:solidFill>
                <a:cs typeface="Constantia"/>
              </a:rPr>
              <a:t>и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й</a:t>
            </a:r>
            <a:r>
              <a:rPr sz="1400" b="1" spc="-9" dirty="0" smtClean="0">
                <a:solidFill>
                  <a:schemeClr val="bg1"/>
                </a:solidFill>
                <a:cs typeface="Constantia"/>
              </a:rPr>
              <a:t>с</a:t>
            </a:r>
            <a:r>
              <a:rPr sz="1400" b="1" spc="-34" dirty="0" smtClean="0">
                <a:solidFill>
                  <a:schemeClr val="bg1"/>
                </a:solidFill>
                <a:cs typeface="Constantia"/>
              </a:rPr>
              <a:t>к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ой</a:t>
            </a:r>
            <a:endParaRPr sz="1400" dirty="0">
              <a:solidFill>
                <a:schemeClr val="bg1"/>
              </a:solidFill>
              <a:cs typeface="Constantia"/>
            </a:endParaRPr>
          </a:p>
          <a:p>
            <a:pPr marL="43179" marR="30403" algn="ctr">
              <a:lnSpc>
                <a:spcPts val="1920"/>
              </a:lnSpc>
            </a:pPr>
            <a:r>
              <a:rPr sz="1400" b="1" spc="-4" dirty="0" smtClean="0">
                <a:solidFill>
                  <a:schemeClr val="bg1"/>
                </a:solidFill>
                <a:cs typeface="Constantia"/>
              </a:rPr>
              <a:t>Ф</a:t>
            </a:r>
            <a:r>
              <a:rPr sz="1400" b="1" spc="4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sz="1400" b="1" spc="-14" dirty="0" smtClean="0">
                <a:solidFill>
                  <a:schemeClr val="bg1"/>
                </a:solidFill>
                <a:cs typeface="Constantia"/>
              </a:rPr>
              <a:t>д</a:t>
            </a:r>
            <a:r>
              <a:rPr sz="1400" b="1" spc="4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sz="1400" b="1" spc="-4" dirty="0" smtClean="0">
                <a:solidFill>
                  <a:schemeClr val="bg1"/>
                </a:solidFill>
                <a:cs typeface="Constantia"/>
              </a:rPr>
              <a:t>ац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и</a:t>
            </a:r>
            <a:r>
              <a:rPr sz="2000" b="1" spc="0" baseline="1706" dirty="0" smtClean="0">
                <a:solidFill>
                  <a:schemeClr val="bg1"/>
                </a:solidFill>
                <a:cs typeface="Constantia"/>
              </a:rPr>
              <a:t>и</a:t>
            </a:r>
            <a:endParaRPr sz="2000" dirty="0">
              <a:solidFill>
                <a:schemeClr val="bg1"/>
              </a:solidFill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000" y="2343150"/>
            <a:ext cx="1392844" cy="633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внеб</a:t>
            </a:r>
            <a:r>
              <a:rPr sz="1400" b="1" spc="-34" dirty="0" err="1" smtClean="0">
                <a:solidFill>
                  <a:schemeClr val="bg1"/>
                </a:solidFill>
                <a:cs typeface="Constantia"/>
              </a:rPr>
              <a:t>ю</a:t>
            </a: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д</a:t>
            </a:r>
            <a:r>
              <a:rPr sz="1400" b="1" spc="-19" dirty="0" err="1" smtClean="0">
                <a:solidFill>
                  <a:schemeClr val="bg1"/>
                </a:solidFill>
                <a:cs typeface="Constantia"/>
              </a:rPr>
              <a:t>ж</a:t>
            </a: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ет</a:t>
            </a:r>
            <a:r>
              <a:rPr sz="1400" b="1" spc="-4" dirty="0" err="1" smtClean="0">
                <a:solidFill>
                  <a:schemeClr val="bg1"/>
                </a:solidFill>
                <a:cs typeface="Constantia"/>
              </a:rPr>
              <a:t>н</a:t>
            </a:r>
            <a:r>
              <a:rPr sz="1400" b="1" spc="-9" dirty="0" err="1" smtClean="0">
                <a:solidFill>
                  <a:schemeClr val="bg1"/>
                </a:solidFill>
                <a:cs typeface="Constantia"/>
              </a:rPr>
              <a:t>ы</a:t>
            </a:r>
            <a:r>
              <a:rPr lang="ru-RU" sz="1400" b="1" spc="0" dirty="0" smtClean="0">
                <a:solidFill>
                  <a:schemeClr val="bg1"/>
                </a:solidFill>
                <a:cs typeface="Constantia"/>
              </a:rPr>
              <a:t>е</a:t>
            </a:r>
            <a:endParaRPr sz="1400" b="1" dirty="0">
              <a:solidFill>
                <a:schemeClr val="bg1"/>
              </a:solidFill>
              <a:cs typeface="Constantia"/>
            </a:endParaRPr>
          </a:p>
          <a:p>
            <a:pPr marL="329526" marR="345368" algn="ctr">
              <a:lnSpc>
                <a:spcPts val="1680"/>
              </a:lnSpc>
              <a:spcBef>
                <a:spcPts val="7"/>
              </a:spcBef>
            </a:pPr>
            <a:r>
              <a:rPr lang="ru-RU" sz="1400" b="1" spc="4" dirty="0" err="1" smtClean="0">
                <a:solidFill>
                  <a:schemeClr val="bg1"/>
                </a:solidFill>
                <a:cs typeface="Constantia"/>
              </a:rPr>
              <a:t>ф</a:t>
            </a: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о</a:t>
            </a:r>
            <a:r>
              <a:rPr sz="1400" b="1" spc="-4" dirty="0" err="1" smtClean="0">
                <a:solidFill>
                  <a:schemeClr val="bg1"/>
                </a:solidFill>
                <a:cs typeface="Constantia"/>
              </a:rPr>
              <a:t>н</a:t>
            </a:r>
            <a:r>
              <a:rPr sz="1400" b="1" spc="-9" dirty="0" err="1" smtClean="0">
                <a:solidFill>
                  <a:schemeClr val="bg1"/>
                </a:solidFill>
                <a:cs typeface="Constantia"/>
              </a:rPr>
              <a:t>д</a:t>
            </a:r>
            <a:r>
              <a:rPr lang="ru-RU" sz="1400" b="1" spc="0" dirty="0" err="1" smtClean="0">
                <a:solidFill>
                  <a:schemeClr val="bg1"/>
                </a:solidFill>
                <a:cs typeface="Constantia"/>
              </a:rPr>
              <a:t>ы</a:t>
            </a:r>
            <a:endParaRPr sz="1400" b="1" dirty="0">
              <a:solidFill>
                <a:schemeClr val="bg1"/>
              </a:solidFill>
              <a:cs typeface="Constantia"/>
            </a:endParaRPr>
          </a:p>
          <a:p>
            <a:pPr marL="148148" marR="162444" algn="ctr">
              <a:lnSpc>
                <a:spcPts val="1680"/>
              </a:lnSpc>
            </a:pPr>
            <a:r>
              <a:rPr sz="1400" b="1" spc="-39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о</a:t>
            </a:r>
            <a:r>
              <a:rPr sz="1400" b="1" spc="-25" dirty="0" smtClean="0">
                <a:solidFill>
                  <a:schemeClr val="bg1"/>
                </a:solidFill>
                <a:cs typeface="Constantia"/>
              </a:rPr>
              <a:t>с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с</a:t>
            </a:r>
            <a:r>
              <a:rPr sz="1400" b="1" spc="4" dirty="0" smtClean="0">
                <a:solidFill>
                  <a:schemeClr val="bg1"/>
                </a:solidFill>
                <a:cs typeface="Constantia"/>
              </a:rPr>
              <a:t>и</a:t>
            </a:r>
            <a:r>
              <a:rPr sz="1400" b="1" spc="-9" dirty="0" smtClean="0">
                <a:solidFill>
                  <a:schemeClr val="bg1"/>
                </a:solidFill>
                <a:cs typeface="Constantia"/>
              </a:rPr>
              <a:t>йс</a:t>
            </a:r>
            <a:r>
              <a:rPr sz="1400" b="1" spc="-39" dirty="0" smtClean="0">
                <a:solidFill>
                  <a:schemeClr val="bg1"/>
                </a:solidFill>
                <a:cs typeface="Constantia"/>
              </a:rPr>
              <a:t>к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ой</a:t>
            </a:r>
            <a:endParaRPr sz="1400" b="1" dirty="0">
              <a:solidFill>
                <a:schemeClr val="bg1"/>
              </a:solidFill>
              <a:cs typeface="Constantia"/>
            </a:endParaRPr>
          </a:p>
          <a:p>
            <a:pPr marL="174078" marR="188777" algn="ctr">
              <a:lnSpc>
                <a:spcPts val="1685"/>
              </a:lnSpc>
              <a:spcBef>
                <a:spcPts val="0"/>
              </a:spcBef>
            </a:pPr>
            <a:r>
              <a:rPr sz="1400" b="1" spc="4" dirty="0" smtClean="0">
                <a:solidFill>
                  <a:schemeClr val="bg1"/>
                </a:solidFill>
                <a:cs typeface="Constantia"/>
              </a:rPr>
              <a:t>Ф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sz="1400" b="1" spc="-9" dirty="0" smtClean="0">
                <a:solidFill>
                  <a:schemeClr val="bg1"/>
                </a:solidFill>
                <a:cs typeface="Constantia"/>
              </a:rPr>
              <a:t>д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sz="1400" b="1" spc="4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sz="1400" b="1" spc="-9" dirty="0" smtClean="0">
                <a:solidFill>
                  <a:schemeClr val="bg1"/>
                </a:solidFill>
                <a:cs typeface="Constantia"/>
              </a:rPr>
              <a:t>а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ц</a:t>
            </a:r>
            <a:r>
              <a:rPr sz="1400" b="1" spc="-9" dirty="0" smtClean="0">
                <a:solidFill>
                  <a:schemeClr val="bg1"/>
                </a:solidFill>
                <a:cs typeface="Constantia"/>
              </a:rPr>
              <a:t>и</a:t>
            </a:r>
            <a:r>
              <a:rPr sz="1400" b="1" spc="0" dirty="0" smtClean="0">
                <a:solidFill>
                  <a:schemeClr val="bg1"/>
                </a:solidFill>
                <a:cs typeface="Constantia"/>
              </a:rPr>
              <a:t>и</a:t>
            </a:r>
            <a:endParaRPr sz="1400" b="1" dirty="0">
              <a:solidFill>
                <a:schemeClr val="bg1"/>
              </a:solidFill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2514600"/>
            <a:ext cx="14478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795" marR="133350" algn="ctr">
              <a:lnSpc>
                <a:spcPts val="1935"/>
              </a:lnSpc>
              <a:spcBef>
                <a:spcPts val="96"/>
              </a:spcBef>
            </a:pPr>
            <a:r>
              <a:rPr lang="ru-RU" sz="1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endParaRPr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60"/>
              </a:lnSpc>
              <a:spcBef>
                <a:spcPts val="11"/>
              </a:spcBef>
            </a:pPr>
            <a:r>
              <a:rPr sz="1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400" b="1" spc="-4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3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4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1" y="2514601"/>
            <a:ext cx="1295399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б</a:t>
            </a:r>
            <a:r>
              <a:rPr sz="1400" b="1" spc="-50" dirty="0" err="1" smtClean="0">
                <a:solidFill>
                  <a:schemeClr val="bg1"/>
                </a:solidFill>
                <a:cs typeface="Constantia"/>
              </a:rPr>
              <a:t>ю</a:t>
            </a: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д</a:t>
            </a:r>
            <a:r>
              <a:rPr sz="1400" b="1" spc="-39" dirty="0" err="1" smtClean="0">
                <a:solidFill>
                  <a:schemeClr val="bg1"/>
                </a:solidFill>
                <a:cs typeface="Constantia"/>
              </a:rPr>
              <a:t>ж</a:t>
            </a:r>
            <a:r>
              <a:rPr sz="1400" b="1" spc="0" dirty="0" err="1" smtClean="0">
                <a:solidFill>
                  <a:schemeClr val="bg1"/>
                </a:solidFill>
                <a:cs typeface="Constantia"/>
              </a:rPr>
              <a:t>ет</a:t>
            </a:r>
            <a:r>
              <a:rPr lang="ru-RU" sz="1400" b="1" spc="0" dirty="0" err="1" smtClean="0">
                <a:solidFill>
                  <a:schemeClr val="bg1"/>
                </a:solidFill>
                <a:cs typeface="Constantia"/>
              </a:rPr>
              <a:t>ы</a:t>
            </a:r>
            <a:endParaRPr sz="1400" dirty="0">
              <a:solidFill>
                <a:schemeClr val="bg1"/>
              </a:solidFill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6990" y="2716192"/>
            <a:ext cx="1650179" cy="353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endParaRPr lang="ru-RU" sz="2400" dirty="0" smtClean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3715" y="4126672"/>
            <a:ext cx="1068397" cy="537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22" marR="43626" algn="ctr">
              <a:lnSpc>
                <a:spcPts val="1730"/>
              </a:lnSpc>
              <a:spcBef>
                <a:spcPts val="86"/>
              </a:spcBef>
            </a:pPr>
            <a:r>
              <a:rPr sz="2400" b="1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b="1" spc="-4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-3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b="1" spc="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ты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920"/>
              </a:lnSpc>
              <a:spcBef>
                <a:spcPts val="9"/>
              </a:spcBef>
            </a:pPr>
            <a:r>
              <a:rPr sz="2400" b="1" spc="-3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ор</a:t>
            </a:r>
            <a:r>
              <a:rPr sz="2400" b="1" spc="-5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-1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ких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99098" marR="120564" algn="ctr">
              <a:lnSpc>
                <a:spcPts val="1920"/>
              </a:lnSpc>
            </a:pP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2400" b="1" spc="-2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2400" b="1" spc="-3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8353" y="4126672"/>
            <a:ext cx="1692612" cy="537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842" marR="355422" algn="ctr">
              <a:lnSpc>
                <a:spcPts val="1730"/>
              </a:lnSpc>
              <a:spcBef>
                <a:spcPts val="86"/>
              </a:spcBef>
            </a:pPr>
            <a:r>
              <a:rPr sz="2400" b="1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b="1" spc="-4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-3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b="1" spc="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ты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920"/>
              </a:lnSpc>
              <a:spcBef>
                <a:spcPts val="9"/>
              </a:spcBef>
            </a:pPr>
            <a:r>
              <a:rPr sz="2400" b="1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муни</a:t>
            </a:r>
            <a:r>
              <a:rPr sz="2400" b="1" spc="-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ип</a:t>
            </a:r>
            <a:r>
              <a:rPr sz="2400" b="1" spc="-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2400" b="1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ь</a:t>
            </a:r>
            <a:r>
              <a:rPr sz="2400" b="1" spc="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ых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81038" marR="402842" algn="ctr">
              <a:lnSpc>
                <a:spcPts val="1920"/>
              </a:lnSpc>
            </a:pP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b="1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йон</a:t>
            </a:r>
            <a:r>
              <a:rPr sz="2400" b="1" spc="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77331" y="4138102"/>
            <a:ext cx="2236161" cy="354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b="1" spc="-4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-3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b="1" spc="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ты</a:t>
            </a:r>
            <a:r>
              <a:rPr sz="2400" b="1" spc="-85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2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ор</a:t>
            </a:r>
            <a:r>
              <a:rPr sz="2400" b="1" spc="-4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-1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ск</a:t>
            </a:r>
            <a:r>
              <a:rPr sz="2400" b="1" spc="-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2400" b="1" spc="-121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71643" marR="90271" algn="ctr">
              <a:lnSpc>
                <a:spcPts val="1920"/>
              </a:lnSpc>
              <a:spcBef>
                <a:spcPts val="9"/>
              </a:spcBef>
            </a:pPr>
            <a:r>
              <a:rPr sz="2400" b="1" spc="-3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b="1" spc="-1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2400" b="1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ьс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ких</a:t>
            </a:r>
            <a:r>
              <a:rPr sz="2400" b="1" spc="-53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по</a:t>
            </a:r>
            <a:r>
              <a:rPr sz="2400" b="1" spc="-3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b="1" spc="-1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лений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48" name="object 21"/>
          <p:cNvSpPr/>
          <p:nvPr/>
        </p:nvSpPr>
        <p:spPr>
          <a:xfrm>
            <a:off x="5496339" y="2234317"/>
            <a:ext cx="1981200" cy="90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б</a:t>
            </a:r>
            <a:r>
              <a:rPr lang="ru-RU" sz="1400" b="1" spc="-44" dirty="0" smtClean="0">
                <a:solidFill>
                  <a:schemeClr val="bg1"/>
                </a:solidFill>
                <a:cs typeface="Constantia"/>
              </a:rPr>
              <a:t>ю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д</a:t>
            </a:r>
            <a:r>
              <a:rPr lang="ru-RU" sz="1400" b="1" spc="-39" dirty="0" smtClean="0">
                <a:solidFill>
                  <a:schemeClr val="bg1"/>
                </a:solidFill>
                <a:cs typeface="Constantia"/>
              </a:rPr>
              <a:t>ж</a:t>
            </a:r>
            <a:r>
              <a:rPr lang="ru-RU" sz="1400" b="1" spc="4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ты </a:t>
            </a:r>
            <a:r>
              <a:rPr lang="ru-RU" sz="1400" b="1" spc="-29" dirty="0" smtClean="0">
                <a:solidFill>
                  <a:schemeClr val="bg1"/>
                </a:solidFill>
                <a:cs typeface="Constantia"/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о</a:t>
            </a:r>
            <a:r>
              <a:rPr lang="ru-RU" sz="1400" b="1" spc="9" dirty="0" smtClean="0">
                <a:solidFill>
                  <a:schemeClr val="bg1"/>
                </a:solidFill>
                <a:cs typeface="Constantia"/>
              </a:rPr>
              <a:t>с</a:t>
            </a:r>
            <a:r>
              <a:rPr lang="ru-RU" sz="1400" b="1" spc="-74" dirty="0" smtClean="0">
                <a:solidFill>
                  <a:schemeClr val="bg1"/>
                </a:solidFill>
                <a:cs typeface="Constantia"/>
              </a:rPr>
              <a:t>у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да</a:t>
            </a:r>
            <a:r>
              <a:rPr lang="ru-RU" sz="1400" b="1" spc="-9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ств</a:t>
            </a:r>
            <a:r>
              <a:rPr lang="ru-RU" sz="1400" b="1" spc="4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нных </a:t>
            </a:r>
            <a:r>
              <a:rPr lang="ru-RU" sz="1400" b="1" spc="-14" dirty="0" smtClean="0">
                <a:solidFill>
                  <a:schemeClr val="bg1"/>
                </a:solidFill>
                <a:cs typeface="Constantia"/>
              </a:rPr>
              <a:t>т</a:t>
            </a:r>
            <a:r>
              <a:rPr lang="ru-RU" sz="1400" b="1" spc="4" dirty="0" smtClean="0">
                <a:solidFill>
                  <a:schemeClr val="bg1"/>
                </a:solidFill>
                <a:cs typeface="Constantia"/>
              </a:rPr>
              <a:t>е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lang="ru-RU" sz="1400" b="1" spc="-4" dirty="0" smtClean="0">
                <a:solidFill>
                  <a:schemeClr val="bg1"/>
                </a:solidFill>
                <a:cs typeface="Constantia"/>
              </a:rPr>
              <a:t>р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и</a:t>
            </a:r>
            <a:r>
              <a:rPr lang="ru-RU" sz="1400" b="1" spc="-29" dirty="0" smtClean="0">
                <a:solidFill>
                  <a:schemeClr val="bg1"/>
                </a:solidFill>
                <a:cs typeface="Constantia"/>
              </a:rPr>
              <a:t>т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ори</a:t>
            </a:r>
            <a:r>
              <a:rPr lang="ru-RU" sz="1400" b="1" spc="-4" dirty="0" smtClean="0">
                <a:solidFill>
                  <a:schemeClr val="bg1"/>
                </a:solidFill>
                <a:cs typeface="Constantia"/>
              </a:rPr>
              <a:t>а</a:t>
            </a:r>
            <a:r>
              <a:rPr lang="ru-RU" sz="1400" b="1" dirty="0" smtClean="0">
                <a:solidFill>
                  <a:schemeClr val="bg1"/>
                </a:solidFill>
                <a:cs typeface="Constantia"/>
              </a:rPr>
              <a:t>льных внебюджетных фондов </a:t>
            </a:r>
            <a:endParaRPr lang="ru-RU" sz="1400" dirty="0" smtClean="0">
              <a:solidFill>
                <a:schemeClr val="bg1"/>
              </a:solidFill>
              <a:cs typeface="Constantia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064" y="60569"/>
            <a:ext cx="8807958" cy="790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302" y="1885950"/>
            <a:ext cx="504698" cy="278987"/>
          </a:xfrm>
          <a:custGeom>
            <a:avLst/>
            <a:gdLst/>
            <a:ahLst/>
            <a:cxnLst/>
            <a:rect l="l" t="t" r="r" b="b"/>
            <a:pathLst>
              <a:path w="571842" h="661924">
                <a:moveTo>
                  <a:pt x="129908" y="610742"/>
                </a:moveTo>
                <a:lnTo>
                  <a:pt x="571842" y="70865"/>
                </a:lnTo>
                <a:lnTo>
                  <a:pt x="485241" y="0"/>
                </a:lnTo>
                <a:lnTo>
                  <a:pt x="43307" y="539876"/>
                </a:lnTo>
                <a:lnTo>
                  <a:pt x="0" y="504443"/>
                </a:ln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close/>
              </a:path>
            </a:pathLst>
          </a:custGeom>
          <a:solidFill>
            <a:srgbClr val="FFEF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302" y="1885950"/>
            <a:ext cx="504698" cy="278987"/>
          </a:xfrm>
          <a:custGeom>
            <a:avLst/>
            <a:gdLst/>
            <a:ahLst/>
            <a:cxnLst/>
            <a:rect l="l" t="t" r="r" b="b"/>
            <a:pathLst>
              <a:path w="571842" h="661924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8400" y="1809750"/>
            <a:ext cx="584326" cy="361760"/>
          </a:xfrm>
          <a:custGeom>
            <a:avLst/>
            <a:gdLst/>
            <a:ahLst/>
            <a:cxnLst/>
            <a:rect l="l" t="t" r="r" b="b"/>
            <a:pathLst>
              <a:path w="712088" h="798068">
                <a:moveTo>
                  <a:pt x="585088" y="749935"/>
                </a:moveTo>
                <a:lnTo>
                  <a:pt x="542670" y="786511"/>
                </a:lnTo>
                <a:lnTo>
                  <a:pt x="700532" y="798068"/>
                </a:lnTo>
                <a:lnTo>
                  <a:pt x="712088" y="640207"/>
                </a:lnTo>
                <a:lnTo>
                  <a:pt x="669670" y="676783"/>
                </a:lnTo>
                <a:lnTo>
                  <a:pt x="84709" y="0"/>
                </a:lnTo>
                <a:lnTo>
                  <a:pt x="0" y="73279"/>
                </a:lnTo>
                <a:lnTo>
                  <a:pt x="585088" y="749935"/>
                </a:lnTo>
                <a:close/>
              </a:path>
            </a:pathLst>
          </a:custGeom>
          <a:solidFill>
            <a:srgbClr val="FFEF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8400" y="1809750"/>
            <a:ext cx="584326" cy="361760"/>
          </a:xfrm>
          <a:custGeom>
            <a:avLst/>
            <a:gdLst/>
            <a:ahLst/>
            <a:cxnLst/>
            <a:rect l="l" t="t" r="r" b="b"/>
            <a:pathLst>
              <a:path w="712088" h="798068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6890" y="1986500"/>
            <a:ext cx="243078" cy="228505"/>
          </a:xfrm>
          <a:custGeom>
            <a:avLst/>
            <a:gdLst/>
            <a:ahLst/>
            <a:cxnLst/>
            <a:rect l="l" t="t" r="r" b="b"/>
            <a:pathLst>
              <a:path w="243078" h="652272">
                <a:moveTo>
                  <a:pt x="243078" y="525526"/>
                </a:moveTo>
                <a:lnTo>
                  <a:pt x="187706" y="533526"/>
                </a:lnTo>
                <a:lnTo>
                  <a:pt x="110871" y="0"/>
                </a:ln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FEF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2600" y="1962150"/>
            <a:ext cx="243078" cy="260604"/>
          </a:xfrm>
          <a:custGeom>
            <a:avLst/>
            <a:gdLst/>
            <a:ahLst/>
            <a:cxnLst/>
            <a:rect l="l" t="t" r="r" b="b"/>
            <a:pathLst>
              <a:path w="243078" h="652272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966" y="2248853"/>
            <a:ext cx="1295400" cy="2894647"/>
          </a:xfrm>
          <a:custGeom>
            <a:avLst/>
            <a:gdLst/>
            <a:ahLst/>
            <a:cxnLst/>
            <a:rect l="l" t="t" r="r" b="b"/>
            <a:pathLst>
              <a:path w="1295400" h="3526535">
                <a:moveTo>
                  <a:pt x="0" y="215900"/>
                </a:moveTo>
                <a:lnTo>
                  <a:pt x="0" y="3310635"/>
                </a:lnTo>
                <a:lnTo>
                  <a:pt x="715" y="3328343"/>
                </a:lnTo>
                <a:lnTo>
                  <a:pt x="11006" y="3378877"/>
                </a:lnTo>
                <a:lnTo>
                  <a:pt x="32346" y="3424363"/>
                </a:lnTo>
                <a:lnTo>
                  <a:pt x="63234" y="3463301"/>
                </a:lnTo>
                <a:lnTo>
                  <a:pt x="102172" y="3494189"/>
                </a:lnTo>
                <a:lnTo>
                  <a:pt x="147658" y="3515529"/>
                </a:lnTo>
                <a:lnTo>
                  <a:pt x="198192" y="3525820"/>
                </a:lnTo>
                <a:lnTo>
                  <a:pt x="215900" y="3526535"/>
                </a:lnTo>
                <a:lnTo>
                  <a:pt x="1079500" y="3526535"/>
                </a:lnTo>
                <a:lnTo>
                  <a:pt x="1131388" y="3520261"/>
                </a:lnTo>
                <a:lnTo>
                  <a:pt x="1178724" y="3502438"/>
                </a:lnTo>
                <a:lnTo>
                  <a:pt x="1220011" y="3474565"/>
                </a:lnTo>
                <a:lnTo>
                  <a:pt x="1253748" y="3438144"/>
                </a:lnTo>
                <a:lnTo>
                  <a:pt x="1278435" y="3394674"/>
                </a:lnTo>
                <a:lnTo>
                  <a:pt x="1292574" y="3345656"/>
                </a:lnTo>
                <a:lnTo>
                  <a:pt x="1295400" y="3310635"/>
                </a:lnTo>
                <a:lnTo>
                  <a:pt x="1295400" y="215900"/>
                </a:lnTo>
                <a:lnTo>
                  <a:pt x="1289126" y="164011"/>
                </a:lnTo>
                <a:lnTo>
                  <a:pt x="1271304" y="116675"/>
                </a:lnTo>
                <a:lnTo>
                  <a:pt x="1243433" y="75388"/>
                </a:lnTo>
                <a:lnTo>
                  <a:pt x="1207014" y="41651"/>
                </a:lnTo>
                <a:lnTo>
                  <a:pt x="1163544" y="16964"/>
                </a:lnTo>
                <a:lnTo>
                  <a:pt x="1114523" y="2825"/>
                </a:lnTo>
                <a:lnTo>
                  <a:pt x="1079500" y="0"/>
                </a:lnTo>
                <a:lnTo>
                  <a:pt x="215900" y="0"/>
                </a:lnTo>
                <a:lnTo>
                  <a:pt x="164016" y="6273"/>
                </a:lnTo>
                <a:lnTo>
                  <a:pt x="116680" y="24095"/>
                </a:lnTo>
                <a:lnTo>
                  <a:pt x="75393" y="51966"/>
                </a:lnTo>
                <a:lnTo>
                  <a:pt x="41655" y="88385"/>
                </a:lnTo>
                <a:lnTo>
                  <a:pt x="16966" y="131855"/>
                </a:lnTo>
                <a:lnTo>
                  <a:pt x="2825" y="180876"/>
                </a:lnTo>
                <a:lnTo>
                  <a:pt x="0" y="215900"/>
                </a:lnTo>
                <a:close/>
              </a:path>
            </a:pathLst>
          </a:custGeom>
          <a:solidFill>
            <a:srgbClr val="FFEF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66" y="2248853"/>
            <a:ext cx="1295400" cy="2894647"/>
          </a:xfrm>
          <a:custGeom>
            <a:avLst/>
            <a:gdLst/>
            <a:ahLst/>
            <a:cxnLst/>
            <a:rect l="l" t="t" r="r" b="b"/>
            <a:pathLst>
              <a:path w="1295400" h="3526535">
                <a:moveTo>
                  <a:pt x="0" y="215900"/>
                </a:moveTo>
                <a:lnTo>
                  <a:pt x="6274" y="164011"/>
                </a:lnTo>
                <a:lnTo>
                  <a:pt x="24097" y="116675"/>
                </a:lnTo>
                <a:lnTo>
                  <a:pt x="51970" y="75388"/>
                </a:lnTo>
                <a:lnTo>
                  <a:pt x="88391" y="41651"/>
                </a:lnTo>
                <a:lnTo>
                  <a:pt x="131861" y="16964"/>
                </a:lnTo>
                <a:lnTo>
                  <a:pt x="180879" y="2825"/>
                </a:lnTo>
                <a:lnTo>
                  <a:pt x="215900" y="0"/>
                </a:lnTo>
                <a:lnTo>
                  <a:pt x="1079500" y="0"/>
                </a:lnTo>
                <a:lnTo>
                  <a:pt x="1131388" y="6273"/>
                </a:lnTo>
                <a:lnTo>
                  <a:pt x="1178724" y="24095"/>
                </a:lnTo>
                <a:lnTo>
                  <a:pt x="1220011" y="51966"/>
                </a:lnTo>
                <a:lnTo>
                  <a:pt x="1253748" y="88385"/>
                </a:lnTo>
                <a:lnTo>
                  <a:pt x="1278435" y="131855"/>
                </a:lnTo>
                <a:lnTo>
                  <a:pt x="1292574" y="180876"/>
                </a:lnTo>
                <a:lnTo>
                  <a:pt x="1295400" y="215900"/>
                </a:lnTo>
                <a:lnTo>
                  <a:pt x="1295400" y="3310635"/>
                </a:lnTo>
                <a:lnTo>
                  <a:pt x="1289126" y="3362519"/>
                </a:lnTo>
                <a:lnTo>
                  <a:pt x="1271304" y="3409855"/>
                </a:lnTo>
                <a:lnTo>
                  <a:pt x="1243433" y="3451142"/>
                </a:lnTo>
                <a:lnTo>
                  <a:pt x="1207014" y="3484880"/>
                </a:lnTo>
                <a:lnTo>
                  <a:pt x="1163544" y="3509569"/>
                </a:lnTo>
                <a:lnTo>
                  <a:pt x="1114523" y="3523710"/>
                </a:lnTo>
                <a:lnTo>
                  <a:pt x="1079500" y="3526535"/>
                </a:lnTo>
                <a:lnTo>
                  <a:pt x="215900" y="3526535"/>
                </a:lnTo>
                <a:lnTo>
                  <a:pt x="164016" y="3520261"/>
                </a:lnTo>
                <a:lnTo>
                  <a:pt x="116680" y="3502438"/>
                </a:lnTo>
                <a:lnTo>
                  <a:pt x="75393" y="3474565"/>
                </a:lnTo>
                <a:lnTo>
                  <a:pt x="41655" y="3438144"/>
                </a:lnTo>
                <a:lnTo>
                  <a:pt x="16966" y="3394674"/>
                </a:lnTo>
                <a:lnTo>
                  <a:pt x="2825" y="3345656"/>
                </a:lnTo>
                <a:lnTo>
                  <a:pt x="0" y="3310635"/>
                </a:lnTo>
                <a:lnTo>
                  <a:pt x="0" y="215900"/>
                </a:lnTo>
                <a:close/>
              </a:path>
            </a:pathLst>
          </a:custGeom>
          <a:ln w="25908">
            <a:solidFill>
              <a:srgbClr val="AF7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7518" y="2248853"/>
            <a:ext cx="1150620" cy="2761297"/>
          </a:xfrm>
          <a:custGeom>
            <a:avLst/>
            <a:gdLst/>
            <a:ahLst/>
            <a:cxnLst/>
            <a:rect l="l" t="t" r="r" b="b"/>
            <a:pathLst>
              <a:path w="1150620" h="3526535">
                <a:moveTo>
                  <a:pt x="0" y="191769"/>
                </a:moveTo>
                <a:lnTo>
                  <a:pt x="0" y="3334766"/>
                </a:lnTo>
                <a:lnTo>
                  <a:pt x="635" y="3350493"/>
                </a:lnTo>
                <a:lnTo>
                  <a:pt x="9775" y="3395377"/>
                </a:lnTo>
                <a:lnTo>
                  <a:pt x="28730" y="3435779"/>
                </a:lnTo>
                <a:lnTo>
                  <a:pt x="56165" y="3470365"/>
                </a:lnTo>
                <a:lnTo>
                  <a:pt x="90750" y="3497802"/>
                </a:lnTo>
                <a:lnTo>
                  <a:pt x="131153" y="3516758"/>
                </a:lnTo>
                <a:lnTo>
                  <a:pt x="176041" y="3525900"/>
                </a:lnTo>
                <a:lnTo>
                  <a:pt x="191769" y="3526535"/>
                </a:lnTo>
                <a:lnTo>
                  <a:pt x="958850" y="3526535"/>
                </a:lnTo>
                <a:lnTo>
                  <a:pt x="1004936" y="3520962"/>
                </a:lnTo>
                <a:lnTo>
                  <a:pt x="1046982" y="3505129"/>
                </a:lnTo>
                <a:lnTo>
                  <a:pt x="1083654" y="3480371"/>
                </a:lnTo>
                <a:lnTo>
                  <a:pt x="1113621" y="3448020"/>
                </a:lnTo>
                <a:lnTo>
                  <a:pt x="1135550" y="3409408"/>
                </a:lnTo>
                <a:lnTo>
                  <a:pt x="1148110" y="3365870"/>
                </a:lnTo>
                <a:lnTo>
                  <a:pt x="1150620" y="3334766"/>
                </a:lnTo>
                <a:lnTo>
                  <a:pt x="1150620" y="191769"/>
                </a:lnTo>
                <a:lnTo>
                  <a:pt x="1145047" y="145683"/>
                </a:lnTo>
                <a:lnTo>
                  <a:pt x="1129216" y="103637"/>
                </a:lnTo>
                <a:lnTo>
                  <a:pt x="1104459" y="66965"/>
                </a:lnTo>
                <a:lnTo>
                  <a:pt x="1072109" y="36998"/>
                </a:lnTo>
                <a:lnTo>
                  <a:pt x="1033498" y="15069"/>
                </a:lnTo>
                <a:lnTo>
                  <a:pt x="989957" y="2509"/>
                </a:lnTo>
                <a:lnTo>
                  <a:pt x="958850" y="0"/>
                </a:lnTo>
                <a:lnTo>
                  <a:pt x="191769" y="0"/>
                </a:lnTo>
                <a:lnTo>
                  <a:pt x="145683" y="5572"/>
                </a:lnTo>
                <a:lnTo>
                  <a:pt x="103637" y="21403"/>
                </a:lnTo>
                <a:lnTo>
                  <a:pt x="66965" y="46160"/>
                </a:lnTo>
                <a:lnTo>
                  <a:pt x="36998" y="78510"/>
                </a:lnTo>
                <a:lnTo>
                  <a:pt x="15069" y="117121"/>
                </a:lnTo>
                <a:lnTo>
                  <a:pt x="2509" y="160662"/>
                </a:lnTo>
                <a:lnTo>
                  <a:pt x="0" y="191769"/>
                </a:lnTo>
                <a:close/>
              </a:path>
            </a:pathLst>
          </a:custGeom>
          <a:solidFill>
            <a:srgbClr val="FFEF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7518" y="2248853"/>
            <a:ext cx="1150620" cy="2761297"/>
          </a:xfrm>
          <a:custGeom>
            <a:avLst/>
            <a:gdLst/>
            <a:ahLst/>
            <a:cxnLst/>
            <a:rect l="l" t="t" r="r" b="b"/>
            <a:pathLst>
              <a:path w="1150620" h="3526535">
                <a:moveTo>
                  <a:pt x="0" y="191769"/>
                </a:moveTo>
                <a:lnTo>
                  <a:pt x="5572" y="145683"/>
                </a:lnTo>
                <a:lnTo>
                  <a:pt x="21403" y="103637"/>
                </a:lnTo>
                <a:lnTo>
                  <a:pt x="46160" y="66965"/>
                </a:lnTo>
                <a:lnTo>
                  <a:pt x="78510" y="36998"/>
                </a:lnTo>
                <a:lnTo>
                  <a:pt x="117121" y="15069"/>
                </a:lnTo>
                <a:lnTo>
                  <a:pt x="160662" y="2509"/>
                </a:lnTo>
                <a:lnTo>
                  <a:pt x="191769" y="0"/>
                </a:lnTo>
                <a:lnTo>
                  <a:pt x="958850" y="0"/>
                </a:lnTo>
                <a:lnTo>
                  <a:pt x="1004936" y="5572"/>
                </a:lnTo>
                <a:lnTo>
                  <a:pt x="1046982" y="21403"/>
                </a:lnTo>
                <a:lnTo>
                  <a:pt x="1083654" y="46160"/>
                </a:lnTo>
                <a:lnTo>
                  <a:pt x="1113621" y="78510"/>
                </a:lnTo>
                <a:lnTo>
                  <a:pt x="1135550" y="117121"/>
                </a:lnTo>
                <a:lnTo>
                  <a:pt x="1148110" y="160662"/>
                </a:lnTo>
                <a:lnTo>
                  <a:pt x="1150620" y="191769"/>
                </a:lnTo>
                <a:lnTo>
                  <a:pt x="1150620" y="3334766"/>
                </a:lnTo>
                <a:lnTo>
                  <a:pt x="1145047" y="3380848"/>
                </a:lnTo>
                <a:lnTo>
                  <a:pt x="1129216" y="3422892"/>
                </a:lnTo>
                <a:lnTo>
                  <a:pt x="1104459" y="3459565"/>
                </a:lnTo>
                <a:lnTo>
                  <a:pt x="1072109" y="3489533"/>
                </a:lnTo>
                <a:lnTo>
                  <a:pt x="1033498" y="3511464"/>
                </a:lnTo>
                <a:lnTo>
                  <a:pt x="989957" y="3524025"/>
                </a:lnTo>
                <a:lnTo>
                  <a:pt x="958850" y="3526535"/>
                </a:lnTo>
                <a:lnTo>
                  <a:pt x="191769" y="3526535"/>
                </a:lnTo>
                <a:lnTo>
                  <a:pt x="145683" y="3520962"/>
                </a:lnTo>
                <a:lnTo>
                  <a:pt x="103637" y="3505129"/>
                </a:lnTo>
                <a:lnTo>
                  <a:pt x="66965" y="3480371"/>
                </a:lnTo>
                <a:lnTo>
                  <a:pt x="36998" y="3448020"/>
                </a:lnTo>
                <a:lnTo>
                  <a:pt x="15069" y="3409408"/>
                </a:lnTo>
                <a:lnTo>
                  <a:pt x="2509" y="3365870"/>
                </a:lnTo>
                <a:lnTo>
                  <a:pt x="0" y="3334766"/>
                </a:lnTo>
                <a:lnTo>
                  <a:pt x="0" y="191769"/>
                </a:lnTo>
                <a:close/>
              </a:path>
            </a:pathLst>
          </a:custGeom>
          <a:ln w="25908">
            <a:solidFill>
              <a:srgbClr val="AF7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1290" y="2248853"/>
            <a:ext cx="1511808" cy="2644901"/>
          </a:xfrm>
          <a:custGeom>
            <a:avLst/>
            <a:gdLst/>
            <a:ahLst/>
            <a:cxnLst/>
            <a:rect l="l" t="t" r="r" b="b"/>
            <a:pathLst>
              <a:path w="1511808" h="3526535">
                <a:moveTo>
                  <a:pt x="0" y="251967"/>
                </a:moveTo>
                <a:lnTo>
                  <a:pt x="0" y="3274567"/>
                </a:lnTo>
                <a:lnTo>
                  <a:pt x="835" y="3295232"/>
                </a:lnTo>
                <a:lnTo>
                  <a:pt x="7320" y="3335117"/>
                </a:lnTo>
                <a:lnTo>
                  <a:pt x="19796" y="3372643"/>
                </a:lnTo>
                <a:lnTo>
                  <a:pt x="37742" y="3407292"/>
                </a:lnTo>
                <a:lnTo>
                  <a:pt x="60641" y="3438544"/>
                </a:lnTo>
                <a:lnTo>
                  <a:pt x="87976" y="3465881"/>
                </a:lnTo>
                <a:lnTo>
                  <a:pt x="119226" y="3488784"/>
                </a:lnTo>
                <a:lnTo>
                  <a:pt x="153876" y="3506734"/>
                </a:lnTo>
                <a:lnTo>
                  <a:pt x="191406" y="3519212"/>
                </a:lnTo>
                <a:lnTo>
                  <a:pt x="231298" y="3525700"/>
                </a:lnTo>
                <a:lnTo>
                  <a:pt x="251968" y="3526535"/>
                </a:lnTo>
                <a:lnTo>
                  <a:pt x="1259839" y="3526535"/>
                </a:lnTo>
                <a:lnTo>
                  <a:pt x="1300718" y="3523238"/>
                </a:lnTo>
                <a:lnTo>
                  <a:pt x="1339494" y="3513690"/>
                </a:lnTo>
                <a:lnTo>
                  <a:pt x="1375648" y="3498410"/>
                </a:lnTo>
                <a:lnTo>
                  <a:pt x="1408663" y="3477919"/>
                </a:lnTo>
                <a:lnTo>
                  <a:pt x="1438020" y="3452734"/>
                </a:lnTo>
                <a:lnTo>
                  <a:pt x="1463202" y="3423375"/>
                </a:lnTo>
                <a:lnTo>
                  <a:pt x="1483690" y="3390359"/>
                </a:lnTo>
                <a:lnTo>
                  <a:pt x="1498965" y="3354207"/>
                </a:lnTo>
                <a:lnTo>
                  <a:pt x="1508511" y="3315437"/>
                </a:lnTo>
                <a:lnTo>
                  <a:pt x="1511808" y="3274567"/>
                </a:lnTo>
                <a:lnTo>
                  <a:pt x="1511808" y="251967"/>
                </a:lnTo>
                <a:lnTo>
                  <a:pt x="1508511" y="211089"/>
                </a:lnTo>
                <a:lnTo>
                  <a:pt x="1498965" y="172313"/>
                </a:lnTo>
                <a:lnTo>
                  <a:pt x="1483690" y="136159"/>
                </a:lnTo>
                <a:lnTo>
                  <a:pt x="1463202" y="103144"/>
                </a:lnTo>
                <a:lnTo>
                  <a:pt x="1438020" y="73787"/>
                </a:lnTo>
                <a:lnTo>
                  <a:pt x="1408663" y="48605"/>
                </a:lnTo>
                <a:lnTo>
                  <a:pt x="1375648" y="28117"/>
                </a:lnTo>
                <a:lnTo>
                  <a:pt x="1339494" y="12842"/>
                </a:lnTo>
                <a:lnTo>
                  <a:pt x="1300718" y="3296"/>
                </a:lnTo>
                <a:lnTo>
                  <a:pt x="1259839" y="0"/>
                </a:lnTo>
                <a:lnTo>
                  <a:pt x="251968" y="0"/>
                </a:lnTo>
                <a:lnTo>
                  <a:pt x="211089" y="3296"/>
                </a:lnTo>
                <a:lnTo>
                  <a:pt x="172313" y="12842"/>
                </a:lnTo>
                <a:lnTo>
                  <a:pt x="136159" y="28117"/>
                </a:lnTo>
                <a:lnTo>
                  <a:pt x="103144" y="48605"/>
                </a:lnTo>
                <a:lnTo>
                  <a:pt x="73787" y="73787"/>
                </a:lnTo>
                <a:lnTo>
                  <a:pt x="48605" y="103144"/>
                </a:lnTo>
                <a:lnTo>
                  <a:pt x="28117" y="136159"/>
                </a:lnTo>
                <a:lnTo>
                  <a:pt x="12842" y="172313"/>
                </a:lnTo>
                <a:lnTo>
                  <a:pt x="3296" y="211089"/>
                </a:lnTo>
                <a:lnTo>
                  <a:pt x="0" y="251967"/>
                </a:lnTo>
                <a:close/>
              </a:path>
            </a:pathLst>
          </a:custGeom>
          <a:solidFill>
            <a:srgbClr val="FFEF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1290" y="2248853"/>
            <a:ext cx="1511808" cy="2644901"/>
          </a:xfrm>
          <a:custGeom>
            <a:avLst/>
            <a:gdLst/>
            <a:ahLst/>
            <a:cxnLst/>
            <a:rect l="l" t="t" r="r" b="b"/>
            <a:pathLst>
              <a:path w="1511808" h="3526535">
                <a:moveTo>
                  <a:pt x="0" y="251967"/>
                </a:moveTo>
                <a:lnTo>
                  <a:pt x="3296" y="211089"/>
                </a:lnTo>
                <a:lnTo>
                  <a:pt x="12842" y="172313"/>
                </a:lnTo>
                <a:lnTo>
                  <a:pt x="28117" y="136159"/>
                </a:lnTo>
                <a:lnTo>
                  <a:pt x="48605" y="103144"/>
                </a:lnTo>
                <a:lnTo>
                  <a:pt x="73787" y="73787"/>
                </a:lnTo>
                <a:lnTo>
                  <a:pt x="103144" y="48605"/>
                </a:lnTo>
                <a:lnTo>
                  <a:pt x="136159" y="28117"/>
                </a:lnTo>
                <a:lnTo>
                  <a:pt x="172313" y="12842"/>
                </a:lnTo>
                <a:lnTo>
                  <a:pt x="211089" y="3296"/>
                </a:lnTo>
                <a:lnTo>
                  <a:pt x="251968" y="0"/>
                </a:lnTo>
                <a:lnTo>
                  <a:pt x="1259839" y="0"/>
                </a:lnTo>
                <a:lnTo>
                  <a:pt x="1300718" y="3296"/>
                </a:lnTo>
                <a:lnTo>
                  <a:pt x="1339494" y="12842"/>
                </a:lnTo>
                <a:lnTo>
                  <a:pt x="1375648" y="28117"/>
                </a:lnTo>
                <a:lnTo>
                  <a:pt x="1408663" y="48605"/>
                </a:lnTo>
                <a:lnTo>
                  <a:pt x="1438020" y="73787"/>
                </a:lnTo>
                <a:lnTo>
                  <a:pt x="1463202" y="103144"/>
                </a:lnTo>
                <a:lnTo>
                  <a:pt x="1483690" y="136159"/>
                </a:lnTo>
                <a:lnTo>
                  <a:pt x="1498965" y="172313"/>
                </a:lnTo>
                <a:lnTo>
                  <a:pt x="1508511" y="211089"/>
                </a:lnTo>
                <a:lnTo>
                  <a:pt x="1511808" y="251967"/>
                </a:lnTo>
                <a:lnTo>
                  <a:pt x="1511808" y="3274567"/>
                </a:lnTo>
                <a:lnTo>
                  <a:pt x="1508511" y="3315437"/>
                </a:lnTo>
                <a:lnTo>
                  <a:pt x="1498965" y="3354207"/>
                </a:lnTo>
                <a:lnTo>
                  <a:pt x="1483690" y="3390359"/>
                </a:lnTo>
                <a:lnTo>
                  <a:pt x="1463202" y="3423375"/>
                </a:lnTo>
                <a:lnTo>
                  <a:pt x="1438020" y="3452734"/>
                </a:lnTo>
                <a:lnTo>
                  <a:pt x="1408663" y="3477919"/>
                </a:lnTo>
                <a:lnTo>
                  <a:pt x="1375648" y="3498410"/>
                </a:lnTo>
                <a:lnTo>
                  <a:pt x="1339494" y="3513690"/>
                </a:lnTo>
                <a:lnTo>
                  <a:pt x="1300718" y="3523238"/>
                </a:lnTo>
                <a:lnTo>
                  <a:pt x="1259839" y="3526535"/>
                </a:lnTo>
                <a:lnTo>
                  <a:pt x="251968" y="3526535"/>
                </a:lnTo>
                <a:lnTo>
                  <a:pt x="211089" y="3523238"/>
                </a:lnTo>
                <a:lnTo>
                  <a:pt x="172313" y="3513690"/>
                </a:lnTo>
                <a:lnTo>
                  <a:pt x="136159" y="3498410"/>
                </a:lnTo>
                <a:lnTo>
                  <a:pt x="103144" y="3477919"/>
                </a:lnTo>
                <a:lnTo>
                  <a:pt x="73786" y="3452734"/>
                </a:lnTo>
                <a:lnTo>
                  <a:pt x="48605" y="3423375"/>
                </a:lnTo>
                <a:lnTo>
                  <a:pt x="28117" y="3390359"/>
                </a:lnTo>
                <a:lnTo>
                  <a:pt x="12842" y="3354207"/>
                </a:lnTo>
                <a:lnTo>
                  <a:pt x="3296" y="3315437"/>
                </a:lnTo>
                <a:lnTo>
                  <a:pt x="0" y="3274567"/>
                </a:lnTo>
                <a:lnTo>
                  <a:pt x="0" y="251967"/>
                </a:lnTo>
                <a:close/>
              </a:path>
            </a:pathLst>
          </a:custGeom>
          <a:ln w="25908">
            <a:solidFill>
              <a:srgbClr val="AF7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29600" y="3771900"/>
            <a:ext cx="647700" cy="48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50993" y="3057526"/>
            <a:ext cx="792479" cy="540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48201" y="3829050"/>
            <a:ext cx="792479" cy="540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4761" y="233122"/>
            <a:ext cx="2238247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Основные</a:t>
            </a:r>
            <a:endParaRPr sz="3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6411" y="233122"/>
            <a:ext cx="1850542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понятия</a:t>
            </a:r>
            <a:endParaRPr sz="3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789569"/>
            <a:ext cx="2514600" cy="902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766" marR="128194" algn="ctr">
              <a:lnSpc>
                <a:spcPts val="1730"/>
              </a:lnSpc>
              <a:spcBef>
                <a:spcPts val="86"/>
              </a:spcBef>
            </a:pPr>
            <a:r>
              <a:rPr sz="2400" spc="-2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ос</a:t>
            </a:r>
            <a:r>
              <a:rPr sz="2400" spc="29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упающие</a:t>
            </a:r>
            <a:r>
              <a:rPr sz="2400" spc="-133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R="10922" algn="ctr">
              <a:lnSpc>
                <a:spcPts val="1920"/>
              </a:lnSpc>
              <a:spcBef>
                <a:spcPts val="9"/>
              </a:spcBef>
            </a:pPr>
            <a:r>
              <a:rPr sz="2400" spc="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spc="-4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-3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ет</a:t>
            </a:r>
            <a:r>
              <a:rPr sz="2400" spc="-131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ен</a:t>
            </a:r>
            <a:r>
              <a:rPr sz="2400" spc="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920"/>
              </a:lnSpc>
            </a:pP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spc="-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ед</a:t>
            </a:r>
            <a:r>
              <a:rPr sz="2400" spc="-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тва</a:t>
            </a:r>
            <a:r>
              <a:rPr sz="2400" spc="-138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2400" spc="-4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ляю</a:t>
            </a:r>
            <a:r>
              <a:rPr sz="2400" spc="-1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ся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19494" marR="236562" algn="ctr">
              <a:lnSpc>
                <a:spcPts val="1920"/>
              </a:lnSpc>
            </a:pPr>
            <a:r>
              <a:rPr sz="2400" b="1" spc="-1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-75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-6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2400" b="1" spc="-8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2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АМИ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94170" marR="313095" algn="ctr">
              <a:lnSpc>
                <a:spcPts val="1920"/>
              </a:lnSpc>
            </a:pPr>
            <a:r>
              <a:rPr sz="2400" b="1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b="1" spc="-7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ДЖ</a:t>
            </a:r>
            <a:r>
              <a:rPr sz="2400" b="1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b="1" spc="-8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666750"/>
            <a:ext cx="2438400" cy="1085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" marR="16785" algn="ctr">
              <a:lnSpc>
                <a:spcPts val="1730"/>
              </a:lnSpc>
              <a:spcBef>
                <a:spcPts val="86"/>
              </a:spcBef>
            </a:pPr>
            <a:r>
              <a:rPr sz="2400" spc="-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ыпл</a:t>
            </a:r>
            <a:r>
              <a:rPr sz="2400" spc="-5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чи</a:t>
            </a:r>
            <a:r>
              <a:rPr sz="2400" spc="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spc="4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мые</a:t>
            </a:r>
            <a:r>
              <a:rPr sz="2400" spc="-76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из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920"/>
              </a:lnSpc>
              <a:spcBef>
                <a:spcPts val="9"/>
              </a:spcBef>
            </a:pPr>
            <a:r>
              <a:rPr sz="2400" spc="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spc="-4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-3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spc="-25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spc="-13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ен</a:t>
            </a:r>
            <a:r>
              <a:rPr sz="2400" spc="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77050" marR="491006" algn="ctr">
              <a:lnSpc>
                <a:spcPts val="1920"/>
              </a:lnSpc>
            </a:pPr>
            <a:r>
              <a:rPr lang="ru-RU" sz="2400" baseline="1706" dirty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spc="-9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spc="0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ед</a:t>
            </a:r>
            <a:r>
              <a:rPr sz="2400" spc="-9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spc="0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тва</a:t>
            </a:r>
            <a:r>
              <a:rPr lang="ru-RU" sz="2400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0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наз</a:t>
            </a:r>
            <a:r>
              <a:rPr sz="2400" spc="4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r>
              <a:rPr sz="2400" spc="0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ва</a:t>
            </a:r>
            <a:r>
              <a:rPr sz="2400" spc="4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spc="-24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0" baseline="1706" dirty="0" err="1" smtClean="0">
                <a:solidFill>
                  <a:schemeClr val="bg1"/>
                </a:solidFill>
                <a:latin typeface="Constantia"/>
                <a:cs typeface="Constantia"/>
              </a:rPr>
              <a:t>ся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21018" marR="237673" algn="ctr">
              <a:lnSpc>
                <a:spcPts val="1920"/>
              </a:lnSpc>
            </a:pPr>
            <a:r>
              <a:rPr sz="2400" b="1" spc="-125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b="1" spc="-5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b="1" spc="-6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2400" b="1" spc="-8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b="1" spc="29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АМИ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32270" marR="350599" algn="ctr">
              <a:lnSpc>
                <a:spcPts val="1920"/>
              </a:lnSpc>
            </a:pPr>
            <a:r>
              <a:rPr sz="2400" b="1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b="1" spc="-8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b="1" spc="-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ЖЕ</a:t>
            </a:r>
            <a:r>
              <a:rPr sz="2400" b="1" spc="-94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b="1" spc="0" baseline="1706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200" y="2343150"/>
            <a:ext cx="1447800" cy="2465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8" marR="33714" algn="ctr" defTabSz="1343025">
              <a:spcBef>
                <a:spcPts val="66"/>
              </a:spcBef>
              <a:tabLst>
                <a:tab pos="1343025" algn="l"/>
              </a:tabLst>
            </a:pP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600" b="1" spc="-1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ЗВ</a:t>
            </a:r>
            <a:r>
              <a:rPr sz="1600" b="1" spc="-25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600" b="1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r>
              <a:rPr sz="1600" b="1" spc="-1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ЕЗ</a:t>
            </a: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ДНЫЕ</a:t>
            </a:r>
            <a:r>
              <a:rPr lang="ru-RU" sz="1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ОС</a:t>
            </a:r>
            <a:r>
              <a:rPr sz="1600" b="1" spc="1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УП</a:t>
            </a:r>
            <a:r>
              <a:rPr sz="1600" b="1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6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ЕНИЯ</a:t>
            </a:r>
            <a:r>
              <a:rPr b="1" spc="-1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–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сре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000" spc="-14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орые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588" marR="153695" algn="ctr" defTabSz="1343025"/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пос</a:t>
            </a:r>
            <a:r>
              <a:rPr sz="1000" spc="14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упа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0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000" spc="-44" dirty="0" err="1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000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ет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588" marR="98329" algn="ctr" defTabSz="1343025"/>
            <a:r>
              <a:rPr lang="ru-RU" sz="1000" dirty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ез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000" spc="-14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ме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дн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4" dirty="0" smtClean="0">
                <a:solidFill>
                  <a:schemeClr val="bg1"/>
                </a:solidFill>
                <a:latin typeface="Constantia"/>
                <a:cs typeface="Constantia"/>
              </a:rPr>
              <a:t>(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ене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ср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ед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тва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ту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аю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щи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выш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тоящ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го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та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4" dirty="0" smtClean="0">
                <a:solidFill>
                  <a:schemeClr val="bg1"/>
                </a:solidFill>
                <a:latin typeface="Constantia"/>
                <a:cs typeface="Constantia"/>
              </a:rPr>
              <a:t>(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ап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ме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1000" spc="-3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000" spc="-3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000" spc="-31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ота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000" spc="-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област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ого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бю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та</a:t>
            </a:r>
            <a:r>
              <a:rPr sz="1000" spc="4" dirty="0" smtClean="0">
                <a:solidFill>
                  <a:schemeClr val="bg1"/>
                </a:solidFill>
                <a:latin typeface="Constantia"/>
                <a:cs typeface="Constantia"/>
              </a:rPr>
              <a:t>)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1000" spc="-4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000" spc="-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зво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мезд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пе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000" spc="9" dirty="0" err="1" smtClean="0">
                <a:solidFill>
                  <a:schemeClr val="bg1"/>
                </a:solidFill>
                <a:latin typeface="Constantia"/>
                <a:cs typeface="Constantia"/>
              </a:rPr>
              <a:t>ч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ис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ле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1000" spc="-3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от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зическ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000" spc="-2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lang="ru-RU"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юриди</a:t>
            </a:r>
            <a:r>
              <a:rPr sz="10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ч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еск</a:t>
            </a:r>
            <a:r>
              <a:rPr sz="1000" spc="-9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0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000" spc="2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000" spc="-4" dirty="0" smtClean="0">
                <a:solidFill>
                  <a:schemeClr val="bg1"/>
                </a:solidFill>
                <a:latin typeface="Constantia"/>
                <a:cs typeface="Constantia"/>
              </a:rPr>
              <a:t>ли</a:t>
            </a:r>
            <a:r>
              <a:rPr sz="1000" spc="4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000" spc="0" dirty="0" smtClean="0">
                <a:solidFill>
                  <a:schemeClr val="bg1"/>
                </a:solidFill>
                <a:latin typeface="Constantia"/>
                <a:cs typeface="Constantia"/>
              </a:rPr>
              <a:t>)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4800" y="3086101"/>
            <a:ext cx="1219200" cy="571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53" marR="13722" algn="ctr">
              <a:lnSpc>
                <a:spcPts val="1200"/>
              </a:lnSpc>
              <a:spcBef>
                <a:spcPts val="4"/>
              </a:spcBef>
            </a:pPr>
            <a:r>
              <a:rPr lang="ru-RU" sz="1500" b="1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ищ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но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00"/>
              </a:lnSpc>
            </a:pPr>
            <a:r>
              <a:rPr lang="ru-RU" sz="1500" b="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мм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500" b="1" spc="-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льное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7945" marR="28097" algn="ctr">
              <a:lnSpc>
                <a:spcPts val="1200"/>
              </a:lnSpc>
            </a:pPr>
            <a:r>
              <a:rPr sz="1500" b="1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озя</a:t>
            </a:r>
            <a:r>
              <a:rPr sz="1500" b="1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й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ство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2343150"/>
            <a:ext cx="1013176" cy="212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534" marR="89073" algn="ctr">
              <a:lnSpc>
                <a:spcPts val="1325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НАЛО</a:t>
            </a:r>
            <a:r>
              <a:rPr sz="1800" b="1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800" b="1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И </a:t>
            </a:r>
            <a:r>
              <a:rPr sz="18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–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263" marR="11867" algn="ctr">
              <a:lnSpc>
                <a:spcPts val="1440"/>
              </a:lnSpc>
              <a:spcBef>
                <a:spcPts val="5"/>
              </a:spcBef>
            </a:pP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час</a:t>
            </a:r>
            <a:r>
              <a:rPr sz="1400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ь</a:t>
            </a:r>
            <a:r>
              <a:rPr sz="1400" spc="-75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-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-3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-25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400" spc="-3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-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4206" marR="130983" algn="ctr">
              <a:lnSpc>
                <a:spcPts val="1440"/>
              </a:lnSpc>
            </a:pPr>
            <a:r>
              <a:rPr sz="1400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раждан</a:t>
            </a:r>
            <a:r>
              <a:rPr sz="1400" spc="-3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810" marR="14702" algn="ctr">
              <a:lnSpc>
                <a:spcPts val="1440"/>
              </a:lnSpc>
            </a:pP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ор</a:t>
            </a:r>
            <a:r>
              <a:rPr sz="1400" spc="-2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ий,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8862" marR="47315" algn="ctr">
              <a:lnSpc>
                <a:spcPts val="1440"/>
              </a:lnSpc>
            </a:pPr>
            <a:r>
              <a:rPr sz="1400" spc="-25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-1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орые</a:t>
            </a:r>
            <a:r>
              <a:rPr sz="1400" spc="-5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85166" marR="191790" algn="ctr">
              <a:lnSpc>
                <a:spcPts val="1440"/>
              </a:lnSpc>
            </a:pP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-1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30302" marR="135555" algn="ctr">
              <a:lnSpc>
                <a:spcPts val="1440"/>
              </a:lnSpc>
            </a:pP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ап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400" spc="-25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ь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9144" marR="75769" algn="ctr">
              <a:lnSpc>
                <a:spcPts val="1440"/>
              </a:lnSpc>
            </a:pPr>
            <a:r>
              <a:rPr sz="1400" spc="-2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9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400" spc="-5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арс</a:t>
            </a:r>
            <a:r>
              <a:rPr sz="1400" spc="-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400" spc="4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400" spc="0" baseline="2275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55105" marR="162895" algn="ctr">
              <a:lnSpc>
                <a:spcPts val="1195"/>
              </a:lnSpc>
            </a:pPr>
            <a:r>
              <a:rPr sz="1400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(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ап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ме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181" marR="9697" algn="ctr">
              <a:lnSpc>
                <a:spcPts val="1205"/>
              </a:lnSpc>
              <a:spcBef>
                <a:spcPts val="0"/>
              </a:spcBef>
            </a:pP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алог</a:t>
            </a:r>
            <a:r>
              <a:rPr sz="1400" spc="-1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оходы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00"/>
              </a:lnSpc>
            </a:pP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зическ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400" spc="-2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29781" marR="239757" algn="ctr">
              <a:lnSpc>
                <a:spcPts val="1200"/>
              </a:lnSpc>
            </a:pP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алог</a:t>
            </a:r>
            <a:r>
              <a:rPr sz="1400" spc="-1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5565" marR="35657" algn="ctr">
              <a:lnSpc>
                <a:spcPts val="1200"/>
              </a:lnSpc>
            </a:pP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400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ль,</a:t>
            </a:r>
            <a:r>
              <a:rPr sz="1400" spc="-33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алог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78905" marR="86799" algn="ctr">
              <a:lnSpc>
                <a:spcPts val="1200"/>
              </a:lnSpc>
            </a:pP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мущество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00"/>
              </a:lnSpc>
            </a:pP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зическ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400" spc="-2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61201" marR="168943" algn="ctr">
              <a:lnSpc>
                <a:spcPts val="1200"/>
              </a:lnSpc>
            </a:pP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мель</a:t>
            </a: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ый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35293" marR="143748" algn="ctr">
              <a:lnSpc>
                <a:spcPts val="1200"/>
              </a:lnSpc>
            </a:pPr>
            <a:r>
              <a:rPr sz="1400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алог</a:t>
            </a:r>
            <a:r>
              <a:rPr sz="1400" spc="-1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-1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-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.)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0" y="2343150"/>
            <a:ext cx="1066800" cy="2085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97" marR="28041" algn="ctr">
              <a:lnSpc>
                <a:spcPts val="1175"/>
              </a:lnSpc>
              <a:spcBef>
                <a:spcPts val="58"/>
              </a:spcBef>
            </a:pP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НЕНАЛО</a:t>
            </a:r>
            <a:r>
              <a:rPr sz="1575" b="1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endParaRPr sz="105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64261" marR="274600" algn="ctr">
              <a:lnSpc>
                <a:spcPts val="1260"/>
              </a:lnSpc>
              <a:spcBef>
                <a:spcPts val="4"/>
              </a:spcBef>
            </a:pP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575" b="1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endParaRPr sz="105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4805" marR="53583" algn="ctr">
              <a:lnSpc>
                <a:spcPts val="1260"/>
              </a:lnSpc>
            </a:pPr>
            <a:r>
              <a:rPr sz="1575" b="1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75" b="1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75" b="1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575" b="1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r>
              <a:rPr sz="1575" b="1" spc="-9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575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–</a:t>
            </a:r>
            <a:endParaRPr sz="105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01193" marR="112178" algn="ctr">
              <a:lnSpc>
                <a:spcPts val="1260"/>
              </a:lnSpc>
            </a:pP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плате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71881" marR="280525" algn="ctr">
              <a:lnSpc>
                <a:spcPts val="1260"/>
              </a:lnSpc>
            </a:pP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де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5554" marR="135280" algn="ctr">
              <a:lnSpc>
                <a:spcPts val="1260"/>
              </a:lnSpc>
            </a:pPr>
            <a:r>
              <a:rPr sz="140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штр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аф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78333" marR="87026" algn="ctr">
              <a:lnSpc>
                <a:spcPts val="1260"/>
              </a:lnSpc>
            </a:pP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кц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й</a:t>
            </a:r>
            <a:r>
              <a:rPr sz="1400" spc="-39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за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75285" marR="85380" algn="ctr">
              <a:lnSpc>
                <a:spcPts val="1260"/>
              </a:lnSpc>
            </a:pP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ру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ше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ни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133" marR="10875" algn="ctr">
              <a:lnSpc>
                <a:spcPts val="1260"/>
              </a:lnSpc>
            </a:pP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ко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но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-1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ель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60"/>
              </a:lnSpc>
            </a:pP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ств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а,</a:t>
            </a:r>
            <a:r>
              <a:rPr sz="1400" spc="-29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плате</a:t>
            </a:r>
            <a:r>
              <a:rPr sz="1400" spc="-4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400" spc="0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lang="ru-RU"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400" spc="0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lang="ru-RU"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400" spc="4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0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ль</a:t>
            </a:r>
            <a:r>
              <a:rPr sz="1400" spc="-4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400" spc="4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r>
              <a:rPr sz="1400" spc="-14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4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ни</a:t>
            </a:r>
            <a:r>
              <a:rPr sz="1400" spc="0" baseline="260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1089" marR="39721" algn="ctr">
              <a:lnSpc>
                <a:spcPts val="1260"/>
              </a:lnSpc>
            </a:pP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ще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ство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2613" marR="42086" algn="ctr">
              <a:lnSpc>
                <a:spcPts val="1260"/>
              </a:lnSpc>
            </a:pP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ос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ар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ст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а,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46913" marR="157252" algn="ctr">
              <a:lnSpc>
                <a:spcPts val="1260"/>
              </a:lnSpc>
            </a:pP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едс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тв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133" marR="11948" algn="ctr">
              <a:lnSpc>
                <a:spcPts val="1260"/>
              </a:lnSpc>
            </a:pP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ам</a:t>
            </a:r>
            <a:r>
              <a:rPr sz="1400" spc="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400" spc="-9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ож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ен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6141" marR="75883" algn="ctr">
              <a:lnSpc>
                <a:spcPts val="1260"/>
              </a:lnSpc>
            </a:pP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400" spc="-4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400" spc="0" baseline="260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endParaRPr sz="14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4600" y="2647950"/>
            <a:ext cx="914400" cy="342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79" marR="9486" algn="ctr">
              <a:lnSpc>
                <a:spcPts val="1115"/>
              </a:lnSpc>
              <a:spcBef>
                <a:spcPts val="55"/>
              </a:spcBef>
            </a:pP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уль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ту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00"/>
              </a:lnSpc>
              <a:spcBef>
                <a:spcPts val="4"/>
              </a:spcBef>
            </a:pP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1500" b="1" spc="-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ма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то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72809" marR="83026" algn="ctr">
              <a:lnSpc>
                <a:spcPts val="1205"/>
              </a:lnSpc>
              <a:spcBef>
                <a:spcPts val="0"/>
              </a:spcBef>
            </a:pP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lang="ru-RU" sz="1500" b="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9734" y="3371281"/>
            <a:ext cx="605112" cy="342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0825" marR="209514" algn="ctr">
              <a:lnSpc>
                <a:spcPts val="1115"/>
              </a:lnSpc>
              <a:spcBef>
                <a:spcPts val="55"/>
              </a:spcBef>
            </a:pPr>
            <a:endParaRPr sz="10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200" y="3638550"/>
            <a:ext cx="1066799" cy="342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79" marR="18973" algn="ctr">
              <a:lnSpc>
                <a:spcPts val="1115"/>
              </a:lnSpc>
              <a:spcBef>
                <a:spcPts val="55"/>
              </a:spcBef>
            </a:pP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2600" y="3586927"/>
            <a:ext cx="990600" cy="571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757" marR="48461" algn="ctr">
              <a:lnSpc>
                <a:spcPts val="1200"/>
              </a:lnSpc>
              <a:spcBef>
                <a:spcPts val="4"/>
              </a:spcBef>
            </a:pPr>
            <a:r>
              <a:rPr lang="ru-RU" sz="1500" b="1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чес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lang="ru-RU"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ая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00"/>
              </a:lnSpc>
            </a:pP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куль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ту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-48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44437" marR="156234" algn="ctr">
              <a:lnSpc>
                <a:spcPts val="1200"/>
              </a:lnSpc>
            </a:pP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спо</a:t>
            </a:r>
            <a:r>
              <a:rPr sz="15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7200" y="4286251"/>
            <a:ext cx="914400" cy="456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00"/>
              </a:lnSpc>
              <a:spcBef>
                <a:spcPts val="4"/>
              </a:spcBef>
            </a:pP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бщ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уд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ар</a:t>
            </a: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</a:p>
          <a:p>
            <a:pPr algn="ctr">
              <a:lnSpc>
                <a:spcPts val="1200"/>
              </a:lnSpc>
              <a:spcBef>
                <a:spcPts val="4"/>
              </a:spcBef>
            </a:pP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ствен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85001" marR="93226" algn="ctr">
              <a:lnSpc>
                <a:spcPts val="1200"/>
              </a:lnSpc>
            </a:pP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во</a:t>
            </a:r>
            <a:r>
              <a:rPr sz="15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росы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00" y="4400550"/>
            <a:ext cx="1066800" cy="571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294" algn="ctr">
              <a:lnSpc>
                <a:spcPts val="1200"/>
              </a:lnSpc>
              <a:spcBef>
                <a:spcPts val="4"/>
              </a:spcBef>
            </a:pPr>
            <a:r>
              <a:rPr lang="ru-RU" sz="1500" b="1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сл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жи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ts val="1200"/>
              </a:lnSpc>
            </a:pPr>
            <a:r>
              <a:rPr lang="ru-RU" sz="1500" b="1" spc="-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500" b="1" spc="-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ци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ль</a:t>
            </a: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7757" marR="47372" algn="ctr">
              <a:lnSpc>
                <a:spcPts val="1200"/>
              </a:lnSpc>
            </a:pP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но</a:t>
            </a:r>
            <a:r>
              <a:rPr sz="15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500" b="1" spc="-23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5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ол</a:t>
            </a:r>
            <a:r>
              <a:rPr sz="1500" b="1" spc="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6953" y="3872486"/>
            <a:ext cx="1111249" cy="28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061" marR="44237" algn="ctr">
              <a:lnSpc>
                <a:spcPts val="919"/>
              </a:lnSpc>
              <a:spcBef>
                <a:spcPts val="46"/>
              </a:spcBef>
            </a:pPr>
            <a:r>
              <a:rPr lang="ru-RU" sz="1400" b="1" baseline="3413" dirty="0" smtClean="0">
                <a:solidFill>
                  <a:schemeClr val="bg1"/>
                </a:solidFill>
                <a:latin typeface="Constantia"/>
                <a:cs typeface="Constantia"/>
              </a:rPr>
              <a:t>Национальная</a:t>
            </a:r>
            <a:r>
              <a:rPr lang="ru-RU" sz="1600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Constantia"/>
                <a:cs typeface="Constantia"/>
              </a:rPr>
              <a:t>оборона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19601" y="3086100"/>
            <a:ext cx="1152823" cy="228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15"/>
              </a:lnSpc>
              <a:spcBef>
                <a:spcPts val="55"/>
              </a:spcBef>
            </a:pPr>
            <a:r>
              <a:rPr lang="ru-RU" sz="1500" b="1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500" b="1" spc="-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ци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он</a:t>
            </a:r>
            <a:r>
              <a:rPr sz="1500" b="1" spc="-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льн</a:t>
            </a:r>
            <a:r>
              <a:rPr lang="ru-RU"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ая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08445" marR="216188" algn="ctr">
              <a:lnSpc>
                <a:spcPts val="1200"/>
              </a:lnSpc>
              <a:spcBef>
                <a:spcPts val="4"/>
              </a:spcBef>
            </a:pPr>
            <a:r>
              <a:rPr sz="1500" b="1" spc="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э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коно</a:t>
            </a:r>
            <a:r>
              <a:rPr sz="1500" b="1" spc="-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ми</a:t>
            </a:r>
            <a:r>
              <a:rPr sz="1500" b="1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lang="ru-RU" sz="15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pic>
        <p:nvPicPr>
          <p:cNvPr id="22530" name="Picture 2" descr="https://bgtrk.ru/upload/iblock/e59/e59f9591d0ea46f706db416d464e98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800100"/>
            <a:ext cx="2560320" cy="1200150"/>
          </a:xfrm>
          <a:prstGeom prst="rect">
            <a:avLst/>
          </a:prstGeom>
          <a:noFill/>
        </p:spPr>
      </p:pic>
      <p:pic>
        <p:nvPicPr>
          <p:cNvPr id="22532" name="Picture 4" descr="http://www.wiki.vladimir.i-edu.ru/images/thumb/c/cd/%D0%93%D0%BE%D0%B4_%D0%BA%D1%83%D0%BB%D1%8C%D1%82%D1%83%D1%80%D1%8B_%D0%B2_%D0%A0%D0%BE%D1%81%D1%81%D0%B8%D0%B8_2014.jpg/120px-%D0%93%D0%BE%D0%B4_%D0%BA%D1%83%D0%BB%D1%8C%D1%82%D1%83%D1%80%D1%8B_%D0%B2_%D0%A0%D0%BE%D1%81%D1%81%D0%B8%D0%B8_2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114550"/>
            <a:ext cx="914400" cy="457200"/>
          </a:xfrm>
          <a:prstGeom prst="rect">
            <a:avLst/>
          </a:prstGeom>
          <a:noFill/>
        </p:spPr>
      </p:pic>
      <p:pic>
        <p:nvPicPr>
          <p:cNvPr id="22534" name="Picture 6" descr="https://armawir.ru/upload/resize_cache/iblock/541/110_125_1/voronezhtsev-nauchat-sokraschat-kom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1" y="2343150"/>
            <a:ext cx="914399" cy="685800"/>
          </a:xfrm>
          <a:prstGeom prst="rect">
            <a:avLst/>
          </a:prstGeom>
          <a:noFill/>
        </p:spPr>
      </p:pic>
      <p:pic>
        <p:nvPicPr>
          <p:cNvPr id="22536" name="Picture 8" descr="https://aurora.network/images/articles/1573701601_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457450"/>
            <a:ext cx="1028700" cy="514350"/>
          </a:xfrm>
          <a:prstGeom prst="rect">
            <a:avLst/>
          </a:prstGeom>
          <a:noFill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3124505"/>
            <a:ext cx="685800" cy="63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0" y="4146756"/>
            <a:ext cx="961179" cy="5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2959962" y="845819"/>
            <a:ext cx="3043983" cy="1833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  <a:spcBef>
                <a:spcPts val="120"/>
              </a:spcBef>
            </a:pPr>
            <a:endParaRPr sz="2000" dirty="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600" y="171451"/>
            <a:ext cx="8712708" cy="485774"/>
          </a:xfrm>
          <a:custGeom>
            <a:avLst/>
            <a:gdLst/>
            <a:ahLst/>
            <a:cxnLst/>
            <a:rect l="l" t="t" r="r" b="b"/>
            <a:pathLst>
              <a:path w="8712708" h="647699">
                <a:moveTo>
                  <a:pt x="0" y="107950"/>
                </a:moveTo>
                <a:lnTo>
                  <a:pt x="0" y="540059"/>
                </a:lnTo>
                <a:lnTo>
                  <a:pt x="8569" y="581946"/>
                </a:lnTo>
                <a:lnTo>
                  <a:pt x="31721" y="616162"/>
                </a:lnTo>
                <a:lnTo>
                  <a:pt x="66000" y="639237"/>
                </a:lnTo>
                <a:lnTo>
                  <a:pt x="107949" y="647699"/>
                </a:lnTo>
                <a:lnTo>
                  <a:pt x="8605067" y="647699"/>
                </a:lnTo>
                <a:lnTo>
                  <a:pt x="8646954" y="639123"/>
                </a:lnTo>
                <a:lnTo>
                  <a:pt x="8681170" y="615959"/>
                </a:lnTo>
                <a:lnTo>
                  <a:pt x="8704245" y="581678"/>
                </a:lnTo>
                <a:lnTo>
                  <a:pt x="8712708" y="539749"/>
                </a:lnTo>
                <a:lnTo>
                  <a:pt x="8712707" y="107640"/>
                </a:lnTo>
                <a:lnTo>
                  <a:pt x="8704131" y="65753"/>
                </a:lnTo>
                <a:lnTo>
                  <a:pt x="8680967" y="31537"/>
                </a:lnTo>
                <a:lnTo>
                  <a:pt x="8646686" y="8462"/>
                </a:lnTo>
                <a:lnTo>
                  <a:pt x="8604758" y="0"/>
                </a:lnTo>
                <a:lnTo>
                  <a:pt x="107640" y="0"/>
                </a:lnTo>
                <a:lnTo>
                  <a:pt x="65732" y="8576"/>
                </a:lnTo>
                <a:lnTo>
                  <a:pt x="31518" y="31740"/>
                </a:lnTo>
                <a:lnTo>
                  <a:pt x="8455" y="66021"/>
                </a:lnTo>
                <a:lnTo>
                  <a:pt x="0" y="107950"/>
                </a:lnTo>
                <a:close/>
              </a:path>
            </a:pathLst>
          </a:custGeom>
          <a:solidFill>
            <a:srgbClr val="FFD2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0192" y="845819"/>
            <a:ext cx="2810256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25015" y="233122"/>
            <a:ext cx="2238247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Основные</a:t>
            </a:r>
            <a:endParaRPr sz="3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6665" y="233122"/>
            <a:ext cx="1850542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понятия</a:t>
            </a:r>
            <a:endParaRPr sz="3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971551"/>
            <a:ext cx="2895600" cy="43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spc="-2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000" b="1" spc="-8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ОХ</a:t>
            </a:r>
            <a:r>
              <a:rPr sz="3000" b="1" spc="-11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ДЫ &lt;</a:t>
            </a:r>
            <a:r>
              <a:rPr sz="3000" b="1" spc="-1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000" b="1" spc="-14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000" b="1" spc="-5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-9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3000" b="1" spc="-11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ДЫ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6233" marR="40839" algn="ctr">
              <a:lnSpc>
                <a:spcPts val="2400"/>
              </a:lnSpc>
              <a:spcBef>
                <a:spcPts val="13"/>
              </a:spcBef>
            </a:pPr>
            <a:r>
              <a:rPr sz="3000" b="1" spc="-4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ЕФИЦ</a:t>
            </a:r>
            <a:r>
              <a:rPr sz="3000" b="1" spc="-9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3000" b="1" spc="-79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3000" b="1" spc="-109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3000" b="1" spc="-4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ДЖ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ЕТ</a:t>
            </a:r>
            <a:r>
              <a:rPr lang="ru-RU"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1516" y="957648"/>
            <a:ext cx="3143885" cy="43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221" algn="ctr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000" b="1" spc="-8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-8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3000" b="1" spc="-10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ДЫ &gt;</a:t>
            </a:r>
            <a:r>
              <a:rPr lang="ru-RU"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000" b="1" spc="-14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000" b="1" spc="-5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3000" b="1" spc="-8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3000" b="1" spc="-10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ДЫ </a:t>
            </a:r>
            <a:r>
              <a:rPr lang="ru-RU"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3000" b="1" spc="25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3000" b="1" spc="-4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3000" b="1" spc="-9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3000" b="1" spc="-64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3000" b="1" spc="-109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3000" b="1" spc="-4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ЖЕ</a:t>
            </a:r>
            <a:r>
              <a:rPr sz="3000" b="1" spc="-114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3000" b="1" spc="0" baseline="1365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001" y="1714500"/>
            <a:ext cx="2427701" cy="895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591" marR="108379" algn="ctr">
              <a:lnSpc>
                <a:spcPts val="2140"/>
              </a:lnSpc>
              <a:spcBef>
                <a:spcPts val="107"/>
              </a:spcBef>
            </a:pP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НЕДОС</a:t>
            </a:r>
            <a:r>
              <a:rPr sz="3000" b="1" i="1" spc="-10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b="1" i="1" spc="-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Ю</a:t>
            </a: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ЩИЕ</a:t>
            </a:r>
            <a:endParaRPr sz="2000" dirty="0">
              <a:latin typeface="Constantia"/>
              <a:cs typeface="Constantia"/>
            </a:endParaRPr>
          </a:p>
          <a:p>
            <a:pPr algn="ctr">
              <a:lnSpc>
                <a:spcPts val="2400"/>
              </a:lnSpc>
              <a:spcBef>
                <a:spcPts val="13"/>
              </a:spcBef>
            </a:pP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b="1" i="1" spc="-2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Р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ЕДСТВА</a:t>
            </a:r>
            <a:r>
              <a:rPr sz="3000" b="1" i="1" spc="-3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Б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Е</a:t>
            </a:r>
            <a:r>
              <a:rPr sz="3000" b="1" i="1" spc="-2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Р</a:t>
            </a:r>
            <a:r>
              <a:rPr sz="3000" b="1" i="1" spc="5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У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b="1" i="1" spc="-1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В</a:t>
            </a:r>
            <a:endParaRPr sz="2000" dirty="0">
              <a:latin typeface="Constantia"/>
              <a:cs typeface="Constantia"/>
            </a:endParaRPr>
          </a:p>
          <a:p>
            <a:pPr marL="278091" marR="297350" algn="ctr">
              <a:lnSpc>
                <a:spcPts val="2400"/>
              </a:lnSpc>
            </a:pP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Д</a:t>
            </a:r>
            <a:r>
              <a:rPr sz="3000" b="1" i="1" spc="-125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ЛГ</a:t>
            </a:r>
            <a:r>
              <a:rPr sz="3000" b="1" i="1" spc="-5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И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ЛИ ИЗ</a:t>
            </a:r>
            <a:endParaRPr sz="2000" dirty="0">
              <a:latin typeface="Constantia"/>
              <a:cs typeface="Constantia"/>
            </a:endParaRPr>
          </a:p>
          <a:p>
            <a:pPr marL="206463" marR="223909" algn="ctr">
              <a:lnSpc>
                <a:spcPts val="2400"/>
              </a:lnSpc>
            </a:pP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b="1" i="1" spc="-9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К</a:t>
            </a:r>
            <a:r>
              <a:rPr sz="3000" b="1" i="1" spc="-3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П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Л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ЕНИЙ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9800" y="1771650"/>
            <a:ext cx="2666938" cy="667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И</a:t>
            </a:r>
            <a:r>
              <a:rPr sz="3000" b="1" i="1" spc="-5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З</a:t>
            </a: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Л</a:t>
            </a:r>
            <a:r>
              <a:rPr sz="3000" b="1" i="1" spc="-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И</a:t>
            </a: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ШКИ </a:t>
            </a:r>
            <a:r>
              <a:rPr sz="3000" b="1" i="1" spc="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b="1" i="1" spc="-3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Р</a:t>
            </a:r>
            <a:r>
              <a:rPr sz="3000" b="1" i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ЕДСТВ</a:t>
            </a:r>
            <a:endParaRPr sz="2000" dirty="0">
              <a:latin typeface="Constantia"/>
              <a:cs typeface="Constantia"/>
            </a:endParaRPr>
          </a:p>
          <a:p>
            <a:pPr marL="369531" marR="383557" algn="ctr">
              <a:lnSpc>
                <a:spcPts val="2400"/>
              </a:lnSpc>
              <a:spcBef>
                <a:spcPts val="13"/>
              </a:spcBef>
            </a:pP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П</a:t>
            </a:r>
            <a:r>
              <a:rPr sz="3000" b="1" i="1" spc="-13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Р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b="1" i="1" spc="-5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В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Л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Я</a:t>
            </a:r>
            <a:r>
              <a:rPr sz="3000" b="1" i="1" spc="-6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Ю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endParaRPr sz="2000" dirty="0">
              <a:latin typeface="Constantia"/>
              <a:cs typeface="Constantia"/>
            </a:endParaRPr>
          </a:p>
          <a:p>
            <a:pPr marL="233895" marR="253486" algn="ctr">
              <a:lnSpc>
                <a:spcPts val="2400"/>
              </a:lnSpc>
            </a:pP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В</a:t>
            </a:r>
            <a:r>
              <a:rPr sz="3000" b="1" i="1" spc="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b="1" i="1" spc="-9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К</a:t>
            </a:r>
            <a:r>
              <a:rPr sz="3000" b="1" i="1" spc="-34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П</a:t>
            </a:r>
            <a:r>
              <a:rPr sz="3000" b="1" i="1" spc="-9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Л</a:t>
            </a:r>
            <a:r>
              <a:rPr sz="3000" b="1" i="1" spc="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ЕНИЯ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590" y="2956088"/>
            <a:ext cx="2844392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&lt;Б</a:t>
            </a:r>
            <a:r>
              <a:rPr sz="3000" b="1" spc="-5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ю</a:t>
            </a:r>
            <a:r>
              <a:rPr sz="3000" b="1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</a:t>
            </a:r>
            <a:r>
              <a:rPr sz="3000" b="1" spc="-2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ж</a:t>
            </a:r>
            <a:r>
              <a:rPr sz="3000" b="1" spc="-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е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т </a:t>
            </a:r>
            <a:r>
              <a:rPr sz="3000" b="1" spc="287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5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-1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-1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spc="-5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в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ля</a:t>
            </a:r>
            <a:r>
              <a:rPr sz="3000" spc="-1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е</a:t>
            </a:r>
            <a:r>
              <a:rPr sz="3000" spc="-1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ся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9996" y="2956088"/>
            <a:ext cx="333006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1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на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8240" y="2956088"/>
            <a:ext cx="483514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три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7360" y="2956088"/>
            <a:ext cx="560884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5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г</a:t>
            </a:r>
            <a:r>
              <a:rPr sz="3000" spc="-6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да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9632" y="2956088"/>
            <a:ext cx="190830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–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9446" y="2956088"/>
            <a:ext cx="3695954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29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черед</a:t>
            </a:r>
            <a:r>
              <a:rPr sz="3000" spc="-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ой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25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ф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и</a:t>
            </a:r>
            <a:r>
              <a:rPr sz="3000" spc="-9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spc="-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-3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ов</a:t>
            </a:r>
            <a:r>
              <a:rPr sz="3000" spc="-1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ы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й</a:t>
            </a:r>
            <a:r>
              <a:rPr lang="ru-RU"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год и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3184688"/>
            <a:ext cx="8100296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800" spc="0" baseline="2730" dirty="0" smtClean="0">
                <a:solidFill>
                  <a:srgbClr val="671F1F"/>
                </a:solidFill>
                <a:cs typeface="Constantia"/>
              </a:rPr>
              <a:t>план</a:t>
            </a:r>
            <a:r>
              <a:rPr sz="2800" spc="-4" baseline="2730" dirty="0" smtClean="0">
                <a:solidFill>
                  <a:srgbClr val="671F1F"/>
                </a:solidFill>
                <a:cs typeface="Constantia"/>
              </a:rPr>
              <a:t>о</a:t>
            </a:r>
            <a:r>
              <a:rPr sz="2800" spc="0" baseline="2730" dirty="0" smtClean="0">
                <a:solidFill>
                  <a:srgbClr val="671F1F"/>
                </a:solidFill>
                <a:cs typeface="Constantia"/>
              </a:rPr>
              <a:t>вый</a:t>
            </a:r>
            <a:r>
              <a:rPr sz="2800" spc="-69" baseline="2730" dirty="0" smtClean="0">
                <a:solidFill>
                  <a:srgbClr val="671F1F"/>
                </a:solidFill>
                <a:cs typeface="Constantia"/>
              </a:rPr>
              <a:t> </a:t>
            </a:r>
            <a:r>
              <a:rPr sz="2800" spc="0" baseline="2730" dirty="0" err="1" smtClean="0">
                <a:solidFill>
                  <a:srgbClr val="671F1F"/>
                </a:solidFill>
                <a:cs typeface="Constantia"/>
              </a:rPr>
              <a:t>пер</a:t>
            </a:r>
            <a:r>
              <a:rPr sz="2800" spc="-9" baseline="2730" dirty="0" err="1" smtClean="0">
                <a:solidFill>
                  <a:srgbClr val="671F1F"/>
                </a:solidFill>
                <a:cs typeface="Constantia"/>
              </a:rPr>
              <a:t>и</a:t>
            </a:r>
            <a:r>
              <a:rPr sz="2800" spc="-64" baseline="2730" dirty="0" err="1" smtClean="0">
                <a:solidFill>
                  <a:srgbClr val="671F1F"/>
                </a:solidFill>
                <a:cs typeface="Constantia"/>
              </a:rPr>
              <a:t>о</a:t>
            </a:r>
            <a:r>
              <a:rPr sz="2800" spc="0" baseline="2730" dirty="0" err="1" smtClean="0">
                <a:solidFill>
                  <a:srgbClr val="671F1F"/>
                </a:solidFill>
                <a:cs typeface="Constantia"/>
              </a:rPr>
              <a:t>д</a:t>
            </a:r>
            <a:r>
              <a:rPr sz="2800" spc="0" baseline="2730" dirty="0" smtClean="0">
                <a:solidFill>
                  <a:srgbClr val="671F1F"/>
                </a:solidFill>
                <a:cs typeface="Constantia"/>
              </a:rPr>
              <a:t> </a:t>
            </a:r>
            <a:r>
              <a:rPr sz="2000" spc="0" dirty="0" smtClean="0">
                <a:cs typeface="Constantia"/>
              </a:rPr>
              <a:t>(</a:t>
            </a:r>
            <a:r>
              <a:rPr sz="2000" spc="-4" dirty="0" err="1" smtClean="0">
                <a:cs typeface="Constantia"/>
              </a:rPr>
              <a:t>н</a:t>
            </a:r>
            <a:r>
              <a:rPr sz="2000" spc="0" dirty="0" err="1" smtClean="0">
                <a:cs typeface="Constantia"/>
              </a:rPr>
              <a:t>а</a:t>
            </a:r>
            <a:r>
              <a:rPr sz="2000" spc="-59" dirty="0" smtClean="0">
                <a:cs typeface="Constantia"/>
              </a:rPr>
              <a:t> </a:t>
            </a:r>
            <a:r>
              <a:rPr sz="2000" spc="0" dirty="0" smtClean="0">
                <a:cs typeface="Constantia"/>
              </a:rPr>
              <a:t>2</a:t>
            </a:r>
            <a:r>
              <a:rPr sz="2000" spc="4" dirty="0" smtClean="0">
                <a:cs typeface="Constantia"/>
              </a:rPr>
              <a:t>0</a:t>
            </a:r>
            <a:r>
              <a:rPr lang="ru-RU" sz="2000" spc="-29" dirty="0" smtClean="0">
                <a:cs typeface="Constantia"/>
              </a:rPr>
              <a:t>23</a:t>
            </a:r>
            <a:r>
              <a:rPr sz="2000" spc="-39" dirty="0" smtClean="0">
                <a:cs typeface="Constantia"/>
              </a:rPr>
              <a:t> </a:t>
            </a:r>
            <a:r>
              <a:rPr sz="2000" spc="-50" dirty="0" smtClean="0">
                <a:cs typeface="Constantia"/>
              </a:rPr>
              <a:t>г</a:t>
            </a:r>
            <a:r>
              <a:rPr sz="2000" spc="-64" dirty="0" smtClean="0">
                <a:cs typeface="Constantia"/>
              </a:rPr>
              <a:t>о</a:t>
            </a:r>
            <a:r>
              <a:rPr sz="2000" spc="0" dirty="0" smtClean="0">
                <a:cs typeface="Constantia"/>
              </a:rPr>
              <a:t>д</a:t>
            </a:r>
            <a:r>
              <a:rPr sz="2000" spc="-34" dirty="0" smtClean="0">
                <a:cs typeface="Constantia"/>
              </a:rPr>
              <a:t> </a:t>
            </a:r>
            <a:r>
              <a:rPr sz="2000" spc="0" dirty="0" smtClean="0">
                <a:cs typeface="Constantia"/>
              </a:rPr>
              <a:t>и</a:t>
            </a:r>
            <a:r>
              <a:rPr sz="2000" spc="-69" dirty="0" smtClean="0">
                <a:cs typeface="Constantia"/>
              </a:rPr>
              <a:t> </a:t>
            </a:r>
            <a:r>
              <a:rPr sz="2000" spc="-4" dirty="0" smtClean="0">
                <a:cs typeface="Constantia"/>
              </a:rPr>
              <a:t>н</a:t>
            </a:r>
            <a:r>
              <a:rPr sz="2000" spc="0" dirty="0" smtClean="0">
                <a:cs typeface="Constantia"/>
              </a:rPr>
              <a:t>а</a:t>
            </a:r>
            <a:r>
              <a:rPr sz="2000" spc="-69" dirty="0" smtClean="0">
                <a:cs typeface="Constantia"/>
              </a:rPr>
              <a:t> </a:t>
            </a:r>
            <a:r>
              <a:rPr sz="2000" spc="0" dirty="0" smtClean="0">
                <a:cs typeface="Constantia"/>
              </a:rPr>
              <a:t>план</a:t>
            </a:r>
            <a:r>
              <a:rPr sz="2000" spc="-4" dirty="0" smtClean="0">
                <a:cs typeface="Constantia"/>
              </a:rPr>
              <a:t>о</a:t>
            </a:r>
            <a:r>
              <a:rPr sz="2000" spc="0" dirty="0" smtClean="0">
                <a:cs typeface="Constantia"/>
              </a:rPr>
              <a:t>вый</a:t>
            </a:r>
            <a:r>
              <a:rPr sz="2000" spc="-69" dirty="0" smtClean="0">
                <a:cs typeface="Constantia"/>
              </a:rPr>
              <a:t> </a:t>
            </a:r>
            <a:r>
              <a:rPr sz="2000" spc="0" dirty="0" err="1" smtClean="0">
                <a:cs typeface="Constantia"/>
              </a:rPr>
              <a:t>пер</a:t>
            </a:r>
            <a:r>
              <a:rPr sz="2000" spc="-9" dirty="0" err="1" smtClean="0">
                <a:cs typeface="Constantia"/>
              </a:rPr>
              <a:t>и</a:t>
            </a:r>
            <a:r>
              <a:rPr sz="2000" spc="-64" dirty="0" err="1" smtClean="0">
                <a:cs typeface="Constantia"/>
              </a:rPr>
              <a:t>о</a:t>
            </a:r>
            <a:r>
              <a:rPr sz="2000" spc="0" dirty="0" err="1" smtClean="0">
                <a:cs typeface="Constantia"/>
              </a:rPr>
              <a:t>д</a:t>
            </a:r>
            <a:r>
              <a:rPr sz="2000" spc="0" dirty="0" smtClean="0">
                <a:cs typeface="Constantia"/>
              </a:rPr>
              <a:t> 20</a:t>
            </a:r>
            <a:r>
              <a:rPr lang="ru-RU" sz="2000" spc="0" dirty="0" smtClean="0">
                <a:cs typeface="Constantia"/>
              </a:rPr>
              <a:t>24</a:t>
            </a:r>
            <a:r>
              <a:rPr sz="2000" spc="0" dirty="0" smtClean="0">
                <a:cs typeface="Constantia"/>
              </a:rPr>
              <a:t>-20</a:t>
            </a:r>
            <a:r>
              <a:rPr lang="en-US" sz="2000" spc="-14" dirty="0" smtClean="0">
                <a:cs typeface="Constantia"/>
              </a:rPr>
              <a:t>2</a:t>
            </a:r>
            <a:r>
              <a:rPr lang="ru-RU" sz="2000" spc="-14" dirty="0" smtClean="0">
                <a:cs typeface="Constantia"/>
              </a:rPr>
              <a:t>5</a:t>
            </a:r>
            <a:r>
              <a:rPr sz="2000" spc="-44" dirty="0" smtClean="0">
                <a:cs typeface="Constantia"/>
              </a:rPr>
              <a:t> </a:t>
            </a:r>
            <a:r>
              <a:rPr sz="2000" spc="-50" dirty="0" smtClean="0">
                <a:cs typeface="Constantia"/>
              </a:rPr>
              <a:t>г</a:t>
            </a:r>
            <a:r>
              <a:rPr sz="2000" spc="-64" dirty="0" smtClean="0">
                <a:cs typeface="Constantia"/>
              </a:rPr>
              <a:t>о</a:t>
            </a:r>
            <a:r>
              <a:rPr sz="2000" spc="-25" dirty="0" smtClean="0">
                <a:cs typeface="Constantia"/>
              </a:rPr>
              <a:t>д</a:t>
            </a:r>
            <a:r>
              <a:rPr sz="2000" spc="0" dirty="0" smtClean="0">
                <a:cs typeface="Constantia"/>
              </a:rPr>
              <a:t>ов)</a:t>
            </a:r>
            <a:endParaRPr sz="2000" dirty="0"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3641887"/>
            <a:ext cx="8357210" cy="438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Очередной</a:t>
            </a:r>
            <a:r>
              <a:rPr sz="3000" b="1" spc="337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ф</a:t>
            </a:r>
            <a:r>
              <a:rPr sz="3000" b="1" spc="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и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b="1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b="1" spc="-3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ов</a:t>
            </a:r>
            <a:r>
              <a:rPr sz="3000" b="1" spc="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ы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й</a:t>
            </a:r>
            <a:r>
              <a:rPr sz="3000" b="1" spc="337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spc="-5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г</a:t>
            </a:r>
            <a:r>
              <a:rPr sz="3000" b="1" spc="-5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</a:t>
            </a:r>
            <a:r>
              <a:rPr sz="3000" b="1" spc="358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–</a:t>
            </a:r>
            <a:r>
              <a:rPr sz="3000" spc="33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5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г</a:t>
            </a:r>
            <a:r>
              <a:rPr sz="3000" spc="-7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1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,</a:t>
            </a:r>
            <a:r>
              <a:rPr sz="3000" spc="32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spc="28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5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к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-25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-9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р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ый</a:t>
            </a:r>
            <a:r>
              <a:rPr sz="3000" spc="29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3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ос</a:t>
            </a:r>
            <a:r>
              <a:rPr sz="3000" spc="-25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spc="-1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spc="-54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в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ляе</a:t>
            </a:r>
            <a:r>
              <a:rPr sz="3000" spc="-25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т</a:t>
            </a:r>
            <a:r>
              <a:rPr sz="3000" spc="-9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0" baseline="2730" dirty="0" err="1" smtClean="0">
                <a:solidFill>
                  <a:srgbClr val="671F1F"/>
                </a:solidFill>
                <a:latin typeface="Constantia"/>
                <a:cs typeface="Constantia"/>
              </a:rPr>
              <a:t>я</a:t>
            </a:r>
            <a:r>
              <a:rPr lang="ru-RU"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бюджет</a:t>
            </a:r>
            <a:endParaRPr sz="2000" dirty="0" smtClean="0">
              <a:latin typeface="Constantia"/>
              <a:cs typeface="Constantia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2000" spc="4" dirty="0" smtClean="0">
                <a:cs typeface="Constantia"/>
              </a:rPr>
              <a:t>(</a:t>
            </a:r>
            <a:r>
              <a:rPr sz="2000" spc="0" dirty="0" smtClean="0">
                <a:cs typeface="Constantia"/>
              </a:rPr>
              <a:t>20</a:t>
            </a:r>
            <a:r>
              <a:rPr lang="ru-RU" sz="2000" spc="-25" dirty="0" smtClean="0">
                <a:cs typeface="Constantia"/>
              </a:rPr>
              <a:t>23</a:t>
            </a:r>
            <a:r>
              <a:rPr lang="en-US" sz="2000" spc="0" dirty="0" smtClean="0">
                <a:cs typeface="Constantia"/>
              </a:rPr>
              <a:t> </a:t>
            </a:r>
            <a:r>
              <a:rPr sz="2000" spc="-50" dirty="0" err="1" smtClean="0">
                <a:cs typeface="Constantia"/>
              </a:rPr>
              <a:t>г</a:t>
            </a:r>
            <a:r>
              <a:rPr sz="2000" spc="-64" dirty="0" err="1" smtClean="0">
                <a:cs typeface="Constantia"/>
              </a:rPr>
              <a:t>о</a:t>
            </a:r>
            <a:r>
              <a:rPr sz="2000" spc="0" dirty="0" err="1" smtClean="0">
                <a:cs typeface="Constantia"/>
              </a:rPr>
              <a:t>д</a:t>
            </a:r>
            <a:r>
              <a:rPr sz="2000" spc="0" baseline="1365" dirty="0" smtClean="0">
                <a:cs typeface="Constantia"/>
              </a:rPr>
              <a:t>)</a:t>
            </a:r>
            <a:endParaRPr sz="2000" dirty="0"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9590" y="4327917"/>
            <a:ext cx="8669742" cy="439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Пла</a:t>
            </a:r>
            <a:r>
              <a:rPr sz="3000" b="1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ов</a:t>
            </a:r>
            <a:r>
              <a:rPr sz="3000" b="1" spc="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ы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й</a:t>
            </a:r>
            <a:r>
              <a:rPr sz="3000" b="1" spc="458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пери</a:t>
            </a:r>
            <a:r>
              <a:rPr sz="3000" b="1" spc="-5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b="1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 </a:t>
            </a:r>
            <a:r>
              <a:rPr sz="3000" b="1" spc="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–</a:t>
            </a:r>
            <a:r>
              <a:rPr sz="3000" spc="45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1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</a:t>
            </a:r>
            <a:r>
              <a:rPr sz="3000" spc="-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в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spc="41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5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г</a:t>
            </a:r>
            <a:r>
              <a:rPr sz="3000" spc="-6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да,</a:t>
            </a:r>
            <a:r>
              <a:rPr sz="3000" spc="46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2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лед</a:t>
            </a:r>
            <a:r>
              <a:rPr sz="3000" spc="-1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у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ющих</a:t>
            </a:r>
            <a:r>
              <a:rPr sz="3000" spc="42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за</a:t>
            </a:r>
            <a:r>
              <a:rPr sz="3000" spc="41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3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ч</a:t>
            </a:r>
            <a:r>
              <a:rPr sz="3000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ер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ед</a:t>
            </a:r>
            <a:r>
              <a:rPr sz="3000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ым</a:t>
            </a:r>
            <a:r>
              <a:rPr sz="3000" spc="435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ф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и</a:t>
            </a:r>
            <a:r>
              <a:rPr sz="3000" spc="-9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а</a:t>
            </a:r>
            <a:r>
              <a:rPr sz="3000" spc="-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н</a:t>
            </a:r>
            <a:r>
              <a:rPr sz="3000" spc="-3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с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ов</a:t>
            </a:r>
            <a:r>
              <a:rPr sz="3000" spc="-14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ы</a:t>
            </a:r>
            <a:r>
              <a:rPr sz="3000" spc="0" baseline="2730" dirty="0" smtClean="0">
                <a:solidFill>
                  <a:srgbClr val="671F1F"/>
                </a:solidFill>
                <a:latin typeface="Constantia"/>
                <a:cs typeface="Constantia"/>
              </a:rPr>
              <a:t>м</a:t>
            </a:r>
            <a:endParaRPr sz="2000" dirty="0">
              <a:latin typeface="Constantia"/>
              <a:cs typeface="Constantia"/>
            </a:endParaRPr>
          </a:p>
          <a:p>
            <a:pPr marL="12700" marR="38176">
              <a:lnSpc>
                <a:spcPts val="2410"/>
              </a:lnSpc>
              <a:spcBef>
                <a:spcPts val="13"/>
              </a:spcBef>
            </a:pPr>
            <a:r>
              <a:rPr sz="3000" spc="-50" baseline="1365" dirty="0" err="1" smtClean="0">
                <a:solidFill>
                  <a:srgbClr val="671F1F"/>
                </a:solidFill>
                <a:latin typeface="Constantia"/>
                <a:cs typeface="Constantia"/>
              </a:rPr>
              <a:t>г</a:t>
            </a:r>
            <a:r>
              <a:rPr sz="3000" spc="-64" baseline="1365" dirty="0" err="1" smtClean="0">
                <a:solidFill>
                  <a:srgbClr val="671F1F"/>
                </a:solidFill>
                <a:latin typeface="Constantia"/>
                <a:cs typeface="Constantia"/>
              </a:rPr>
              <a:t>о</a:t>
            </a:r>
            <a:r>
              <a:rPr sz="3000" spc="-25" baseline="1365" dirty="0" err="1" smtClean="0">
                <a:solidFill>
                  <a:srgbClr val="671F1F"/>
                </a:solidFill>
                <a:latin typeface="Constantia"/>
                <a:cs typeface="Constantia"/>
              </a:rPr>
              <a:t>д</a:t>
            </a:r>
            <a:r>
              <a:rPr sz="3000" spc="0" baseline="1365" dirty="0" err="1" smtClean="0">
                <a:solidFill>
                  <a:srgbClr val="671F1F"/>
                </a:solidFill>
                <a:latin typeface="Constantia"/>
                <a:cs typeface="Constantia"/>
              </a:rPr>
              <a:t>ом</a:t>
            </a:r>
            <a:r>
              <a:rPr sz="3000" spc="-50" baseline="1365" dirty="0" smtClean="0">
                <a:solidFill>
                  <a:srgbClr val="671F1F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cs typeface="Constantia"/>
              </a:rPr>
              <a:t>(</a:t>
            </a:r>
            <a:r>
              <a:rPr sz="2000" spc="4" dirty="0" smtClean="0">
                <a:cs typeface="Times New Roman"/>
              </a:rPr>
              <a:t>20</a:t>
            </a:r>
            <a:r>
              <a:rPr lang="ru-RU" sz="2000" spc="4" dirty="0" smtClean="0">
                <a:cs typeface="Times New Roman"/>
              </a:rPr>
              <a:t>24</a:t>
            </a:r>
            <a:r>
              <a:rPr sz="2000" spc="-25" dirty="0" smtClean="0">
                <a:cs typeface="Times New Roman"/>
              </a:rPr>
              <a:t> </a:t>
            </a:r>
            <a:r>
              <a:rPr sz="2000" spc="0" dirty="0" smtClean="0">
                <a:cs typeface="Times New Roman"/>
              </a:rPr>
              <a:t>и </a:t>
            </a:r>
            <a:r>
              <a:rPr sz="2000" spc="4" dirty="0" smtClean="0">
                <a:cs typeface="Times New Roman"/>
              </a:rPr>
              <a:t>20</a:t>
            </a:r>
            <a:r>
              <a:rPr lang="en-US" sz="2000" spc="4" dirty="0" smtClean="0">
                <a:cs typeface="Times New Roman"/>
              </a:rPr>
              <a:t>2</a:t>
            </a:r>
            <a:r>
              <a:rPr lang="ru-RU" sz="2000" spc="4" dirty="0" smtClean="0">
                <a:cs typeface="Times New Roman"/>
              </a:rPr>
              <a:t>5</a:t>
            </a:r>
            <a:r>
              <a:rPr sz="2000" spc="-25" dirty="0" smtClean="0">
                <a:cs typeface="Times New Roman"/>
              </a:rPr>
              <a:t> </a:t>
            </a:r>
            <a:r>
              <a:rPr sz="2000" spc="-54" dirty="0" smtClean="0">
                <a:cs typeface="Times New Roman"/>
              </a:rPr>
              <a:t>го</a:t>
            </a:r>
            <a:r>
              <a:rPr sz="2000" spc="0" dirty="0" smtClean="0">
                <a:cs typeface="Times New Roman"/>
              </a:rPr>
              <a:t>ды</a:t>
            </a:r>
            <a:r>
              <a:rPr sz="2000" spc="0" dirty="0" smtClean="0">
                <a:cs typeface="Constantia"/>
              </a:rPr>
              <a:t>)</a:t>
            </a:r>
            <a:endParaRPr sz="2000" dirty="0"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064" y="60569"/>
            <a:ext cx="8807958" cy="790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99081" y="233122"/>
            <a:ext cx="3544011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10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5400" spc="-4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адии</a:t>
            </a:r>
            <a:r>
              <a:rPr sz="5400" spc="-8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5400" spc="-10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5400" spc="-5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5400" spc="-4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54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3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pic>
        <p:nvPicPr>
          <p:cNvPr id="1026" name="Picture 2" descr="C:\Users\Denis\Desktop\_slay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66750"/>
            <a:ext cx="5867400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2375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" y="171450"/>
            <a:ext cx="7603052" cy="873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770"/>
              </a:lnSpc>
              <a:spcBef>
                <a:spcPts val="188"/>
              </a:spcBef>
            </a:pPr>
            <a:endParaRPr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9058" y="403239"/>
            <a:ext cx="1585823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endParaRPr sz="3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0480" y="2628447"/>
            <a:ext cx="1224406" cy="190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ыс</a:t>
            </a:r>
            <a:r>
              <a:rPr sz="2700" spc="-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2700" spc="-25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2700" spc="-8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лей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0" name="object 4"/>
          <p:cNvSpPr/>
          <p:nvPr/>
        </p:nvSpPr>
        <p:spPr>
          <a:xfrm>
            <a:off x="152400" y="0"/>
            <a:ext cx="8807958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12700" algn="ctr">
              <a:spcBef>
                <a:spcPts val="188"/>
              </a:spcBef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spcBef>
                <a:spcPts val="188"/>
              </a:spcBef>
            </a:pP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Основные</a:t>
            </a:r>
            <a:r>
              <a:rPr lang="ru-RU" sz="2000" spc="-179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2000" spc="-25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арак</a:t>
            </a:r>
            <a:r>
              <a:rPr lang="ru-RU" sz="2000" spc="-34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еристики</a:t>
            </a:r>
            <a:r>
              <a:rPr lang="ru-RU" sz="2000" spc="-139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</a:t>
            </a:r>
            <a:r>
              <a:rPr lang="ru-RU" sz="2000" spc="-109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д</a:t>
            </a:r>
            <a:r>
              <a:rPr lang="ru-RU" sz="2000" spc="-69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е</a:t>
            </a:r>
            <a:r>
              <a:rPr lang="ru-RU" sz="2000" spc="-44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а муниципального образования поселок</a:t>
            </a:r>
          </a:p>
          <a:p>
            <a:pPr marL="12700" algn="ctr">
              <a:spcBef>
                <a:spcPts val="188"/>
              </a:spcBef>
            </a:pP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Иванищи (сельское поселение) </a:t>
            </a:r>
            <a:endParaRPr lang="ru-RU" sz="2000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838200" y="3429001"/>
            <a:ext cx="6913562" cy="209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79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23</a:t>
            </a:r>
            <a:r>
              <a:rPr sz="1800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3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800" spc="-5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8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</a:t>
            </a:r>
            <a:r>
              <a:rPr sz="1800" spc="6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11858,3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</a:t>
            </a:r>
            <a:r>
              <a:rPr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11858,3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0,0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827087" y="2800350"/>
            <a:ext cx="6913562" cy="630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79">
              <a:lnSpc>
                <a:spcPct val="101725"/>
              </a:lnSpc>
              <a:spcBef>
                <a:spcPts val="330"/>
              </a:spcBef>
            </a:pPr>
            <a:r>
              <a:rPr sz="1800" b="1" spc="-34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800" b="1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800" b="1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800" b="1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800" b="1" spc="-50" dirty="0" err="1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800" b="1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8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              </a:t>
            </a:r>
            <a:r>
              <a:rPr sz="1800" b="1" spc="13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9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800" b="1" spc="-44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800" b="1" spc="-5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800" b="1" spc="-44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8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ды              </a:t>
            </a:r>
            <a:r>
              <a:rPr sz="1800" b="1" spc="8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25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8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ас</a:t>
            </a:r>
            <a:r>
              <a:rPr sz="1800" b="1" spc="-5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800" b="1" spc="-44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18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ды            </a:t>
            </a:r>
            <a:r>
              <a:rPr sz="1800" b="1" spc="3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9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8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ефи</a:t>
            </a:r>
            <a:r>
              <a:rPr sz="1800" b="1" spc="-4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800" b="1" spc="0" dirty="0" smtClean="0">
                <a:solidFill>
                  <a:schemeClr val="bg1"/>
                </a:solidFill>
                <a:latin typeface="Constantia"/>
                <a:cs typeface="Constantia"/>
              </a:rPr>
              <a:t>ит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784159">
              <a:lnSpc>
                <a:spcPts val="2160"/>
              </a:lnSpc>
              <a:spcBef>
                <a:spcPts val="108"/>
              </a:spcBef>
            </a:pPr>
            <a:r>
              <a:rPr sz="2700" b="1" spc="0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700" b="1" spc="-50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700" b="1" spc="0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700" b="1" spc="-39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700" b="1" spc="0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700" b="1" spc="-19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700" b="1" spc="0" baseline="1517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           </a:t>
            </a:r>
            <a:r>
              <a:rPr sz="2700" b="1" spc="295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700" b="1" spc="-5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700" b="1" spc="-39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700" b="1" spc="-19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а           </a:t>
            </a:r>
            <a:r>
              <a:rPr sz="2700" b="1" spc="295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700" b="1" spc="-5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700" b="1" spc="-39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700" b="1" spc="-19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700" b="1" spc="0" baseline="1517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3" name="object 3"/>
          <p:cNvSpPr txBox="1"/>
          <p:nvPr/>
        </p:nvSpPr>
        <p:spPr>
          <a:xfrm>
            <a:off x="838200" y="3714750"/>
            <a:ext cx="6913562" cy="278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79">
              <a:lnSpc>
                <a:spcPct val="95825"/>
              </a:lnSpc>
              <a:spcBef>
                <a:spcPts val="430"/>
              </a:spcBef>
            </a:pP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24</a:t>
            </a:r>
            <a:r>
              <a:rPr sz="1800" spc="-4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3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800" spc="-5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8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</a:t>
            </a:r>
            <a:r>
              <a:rPr sz="1800" spc="6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8737,8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  <a:r>
              <a:rPr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8737,8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</a:t>
            </a:r>
            <a:r>
              <a:rPr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en-US"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0,0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2"/>
          <p:cNvSpPr txBox="1"/>
          <p:nvPr/>
        </p:nvSpPr>
        <p:spPr>
          <a:xfrm>
            <a:off x="827087" y="3987536"/>
            <a:ext cx="6913562" cy="278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79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en-US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39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sz="1800" spc="-5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800" spc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</a:t>
            </a:r>
            <a:r>
              <a:rPr sz="1800" spc="69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8750,1  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</a:t>
            </a:r>
            <a:r>
              <a:rPr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  8750,1  </a:t>
            </a:r>
            <a:r>
              <a:rPr sz="1800" spc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</a:t>
            </a:r>
            <a:r>
              <a:rPr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275" dirty="0" smtClean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0,0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9458" name="Picture 2" descr="https://forexdengi.com/attachment.php?attachmentid=3095893&amp;d=1570967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28700"/>
            <a:ext cx="5029200" cy="177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8839200" cy="108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" y="800101"/>
            <a:ext cx="1470660" cy="550925"/>
          </a:xfrm>
          <a:custGeom>
            <a:avLst/>
            <a:gdLst/>
            <a:ahLst/>
            <a:cxnLst/>
            <a:rect l="l" t="t" r="r" b="b"/>
            <a:pathLst>
              <a:path w="1470660" h="734567">
                <a:moveTo>
                  <a:pt x="0" y="73405"/>
                </a:moveTo>
                <a:lnTo>
                  <a:pt x="45" y="663781"/>
                </a:lnTo>
                <a:lnTo>
                  <a:pt x="13416" y="703450"/>
                </a:lnTo>
                <a:lnTo>
                  <a:pt x="45438" y="729034"/>
                </a:lnTo>
                <a:lnTo>
                  <a:pt x="73456" y="734567"/>
                </a:lnTo>
                <a:lnTo>
                  <a:pt x="1399832" y="734523"/>
                </a:lnTo>
                <a:lnTo>
                  <a:pt x="1439522" y="721168"/>
                </a:lnTo>
                <a:lnTo>
                  <a:pt x="1465122" y="689160"/>
                </a:lnTo>
                <a:lnTo>
                  <a:pt x="1470660" y="661162"/>
                </a:lnTo>
                <a:lnTo>
                  <a:pt x="1470615" y="70827"/>
                </a:lnTo>
                <a:lnTo>
                  <a:pt x="1457260" y="31137"/>
                </a:lnTo>
                <a:lnTo>
                  <a:pt x="1425252" y="5537"/>
                </a:lnTo>
                <a:lnTo>
                  <a:pt x="1397254" y="0"/>
                </a:lnTo>
                <a:lnTo>
                  <a:pt x="70833" y="45"/>
                </a:lnTo>
                <a:lnTo>
                  <a:pt x="31129" y="13413"/>
                </a:lnTo>
                <a:lnTo>
                  <a:pt x="5534" y="45416"/>
                </a:lnTo>
                <a:lnTo>
                  <a:pt x="0" y="734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451" y="1224724"/>
            <a:ext cx="146989" cy="926021"/>
          </a:xfrm>
          <a:custGeom>
            <a:avLst/>
            <a:gdLst/>
            <a:ahLst/>
            <a:cxnLst/>
            <a:rect l="l" t="t" r="r" b="b"/>
            <a:pathLst>
              <a:path w="146989" h="1234694">
                <a:moveTo>
                  <a:pt x="146989" y="0"/>
                </a:moveTo>
                <a:lnTo>
                  <a:pt x="0" y="1234694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" y="1428750"/>
            <a:ext cx="2488692" cy="1657350"/>
          </a:xfrm>
          <a:custGeom>
            <a:avLst/>
            <a:gdLst/>
            <a:ahLst/>
            <a:cxnLst/>
            <a:rect l="l" t="t" r="r" b="b"/>
            <a:pathLst>
              <a:path w="2488692" h="2255520">
                <a:moveTo>
                  <a:pt x="0" y="225551"/>
                </a:moveTo>
                <a:lnTo>
                  <a:pt x="0" y="2029967"/>
                </a:lnTo>
                <a:lnTo>
                  <a:pt x="747" y="2048469"/>
                </a:lnTo>
                <a:lnTo>
                  <a:pt x="11498" y="2101266"/>
                </a:lnTo>
                <a:lnTo>
                  <a:pt x="33791" y="2148787"/>
                </a:lnTo>
                <a:lnTo>
                  <a:pt x="66060" y="2189464"/>
                </a:lnTo>
                <a:lnTo>
                  <a:pt x="106738" y="2221731"/>
                </a:lnTo>
                <a:lnTo>
                  <a:pt x="154258" y="2244022"/>
                </a:lnTo>
                <a:lnTo>
                  <a:pt x="207052" y="2254772"/>
                </a:lnTo>
                <a:lnTo>
                  <a:pt x="225552" y="2255520"/>
                </a:lnTo>
                <a:lnTo>
                  <a:pt x="2263140" y="2255520"/>
                </a:lnTo>
                <a:lnTo>
                  <a:pt x="2317348" y="2248965"/>
                </a:lnTo>
                <a:lnTo>
                  <a:pt x="2366802" y="2230347"/>
                </a:lnTo>
                <a:lnTo>
                  <a:pt x="2409934" y="2201231"/>
                </a:lnTo>
                <a:lnTo>
                  <a:pt x="2445178" y="2163183"/>
                </a:lnTo>
                <a:lnTo>
                  <a:pt x="2470969" y="2117770"/>
                </a:lnTo>
                <a:lnTo>
                  <a:pt x="2485740" y="2066558"/>
                </a:lnTo>
                <a:lnTo>
                  <a:pt x="2488692" y="2029967"/>
                </a:lnTo>
                <a:lnTo>
                  <a:pt x="2488692" y="225551"/>
                </a:lnTo>
                <a:lnTo>
                  <a:pt x="2482137" y="171343"/>
                </a:lnTo>
                <a:lnTo>
                  <a:pt x="2463519" y="121889"/>
                </a:lnTo>
                <a:lnTo>
                  <a:pt x="2434403" y="78757"/>
                </a:lnTo>
                <a:lnTo>
                  <a:pt x="2396355" y="43513"/>
                </a:lnTo>
                <a:lnTo>
                  <a:pt x="2350942" y="17722"/>
                </a:lnTo>
                <a:lnTo>
                  <a:pt x="2299730" y="2951"/>
                </a:lnTo>
                <a:lnTo>
                  <a:pt x="2263140" y="0"/>
                </a:lnTo>
                <a:lnTo>
                  <a:pt x="225552" y="0"/>
                </a:lnTo>
                <a:lnTo>
                  <a:pt x="171347" y="6554"/>
                </a:lnTo>
                <a:lnTo>
                  <a:pt x="121895" y="25172"/>
                </a:lnTo>
                <a:lnTo>
                  <a:pt x="78762" y="54288"/>
                </a:lnTo>
                <a:lnTo>
                  <a:pt x="43516" y="92336"/>
                </a:lnTo>
                <a:lnTo>
                  <a:pt x="17724" y="137749"/>
                </a:lnTo>
                <a:lnTo>
                  <a:pt x="2951" y="188961"/>
                </a:lnTo>
                <a:lnTo>
                  <a:pt x="0" y="2255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1" y="800100"/>
            <a:ext cx="2211323" cy="552069"/>
          </a:xfrm>
          <a:custGeom>
            <a:avLst/>
            <a:gdLst/>
            <a:ahLst/>
            <a:cxnLst/>
            <a:rect l="l" t="t" r="r" b="b"/>
            <a:pathLst>
              <a:path w="2211323" h="736092">
                <a:moveTo>
                  <a:pt x="0" y="73660"/>
                </a:moveTo>
                <a:lnTo>
                  <a:pt x="59" y="665435"/>
                </a:lnTo>
                <a:lnTo>
                  <a:pt x="13552" y="705091"/>
                </a:lnTo>
                <a:lnTo>
                  <a:pt x="45606" y="730587"/>
                </a:lnTo>
                <a:lnTo>
                  <a:pt x="73659" y="736092"/>
                </a:lnTo>
                <a:lnTo>
                  <a:pt x="2140667" y="736032"/>
                </a:lnTo>
                <a:lnTo>
                  <a:pt x="2180323" y="722539"/>
                </a:lnTo>
                <a:lnTo>
                  <a:pt x="2205819" y="690485"/>
                </a:lnTo>
                <a:lnTo>
                  <a:pt x="2211323" y="662432"/>
                </a:lnTo>
                <a:lnTo>
                  <a:pt x="2211264" y="70656"/>
                </a:lnTo>
                <a:lnTo>
                  <a:pt x="2197771" y="31000"/>
                </a:lnTo>
                <a:lnTo>
                  <a:pt x="2165717" y="5504"/>
                </a:lnTo>
                <a:lnTo>
                  <a:pt x="2137663" y="0"/>
                </a:lnTo>
                <a:lnTo>
                  <a:pt x="70656" y="59"/>
                </a:lnTo>
                <a:lnTo>
                  <a:pt x="31000" y="13552"/>
                </a:lnTo>
                <a:lnTo>
                  <a:pt x="5504" y="45606"/>
                </a:lnTo>
                <a:lnTo>
                  <a:pt x="0" y="73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4201" y="1257300"/>
            <a:ext cx="208025" cy="1191482"/>
          </a:xfrm>
          <a:custGeom>
            <a:avLst/>
            <a:gdLst/>
            <a:ahLst/>
            <a:cxnLst/>
            <a:rect l="l" t="t" r="r" b="b"/>
            <a:pathLst>
              <a:path w="208025" h="1588642">
                <a:moveTo>
                  <a:pt x="208025" y="0"/>
                </a:moveTo>
                <a:lnTo>
                  <a:pt x="0" y="1588642"/>
                </a:lnTo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4200" y="1428750"/>
            <a:ext cx="2822447" cy="1714499"/>
          </a:xfrm>
          <a:custGeom>
            <a:avLst/>
            <a:gdLst/>
            <a:ahLst/>
            <a:cxnLst/>
            <a:rect l="l" t="t" r="r" b="b"/>
            <a:pathLst>
              <a:path w="2822447" h="2409443">
                <a:moveTo>
                  <a:pt x="0" y="240918"/>
                </a:moveTo>
                <a:lnTo>
                  <a:pt x="0" y="2168524"/>
                </a:lnTo>
                <a:lnTo>
                  <a:pt x="798" y="2188289"/>
                </a:lnTo>
                <a:lnTo>
                  <a:pt x="6999" y="2226433"/>
                </a:lnTo>
                <a:lnTo>
                  <a:pt x="26883" y="2279258"/>
                </a:lnTo>
                <a:lnTo>
                  <a:pt x="57980" y="2325328"/>
                </a:lnTo>
                <a:lnTo>
                  <a:pt x="98618" y="2362972"/>
                </a:lnTo>
                <a:lnTo>
                  <a:pt x="147125" y="2390517"/>
                </a:lnTo>
                <a:lnTo>
                  <a:pt x="201830" y="2406291"/>
                </a:lnTo>
                <a:lnTo>
                  <a:pt x="240919" y="2409443"/>
                </a:lnTo>
                <a:lnTo>
                  <a:pt x="2581529" y="2409443"/>
                </a:lnTo>
                <a:lnTo>
                  <a:pt x="2620617" y="2406291"/>
                </a:lnTo>
                <a:lnTo>
                  <a:pt x="2657693" y="2397165"/>
                </a:lnTo>
                <a:lnTo>
                  <a:pt x="2708452" y="2373358"/>
                </a:lnTo>
                <a:lnTo>
                  <a:pt x="2751899" y="2338895"/>
                </a:lnTo>
                <a:lnTo>
                  <a:pt x="2786362" y="2295448"/>
                </a:lnTo>
                <a:lnTo>
                  <a:pt x="2810169" y="2244689"/>
                </a:lnTo>
                <a:lnTo>
                  <a:pt x="2819295" y="2207613"/>
                </a:lnTo>
                <a:lnTo>
                  <a:pt x="2822447" y="2168524"/>
                </a:lnTo>
                <a:lnTo>
                  <a:pt x="2822447" y="240918"/>
                </a:lnTo>
                <a:lnTo>
                  <a:pt x="2819295" y="201830"/>
                </a:lnTo>
                <a:lnTo>
                  <a:pt x="2810169" y="164754"/>
                </a:lnTo>
                <a:lnTo>
                  <a:pt x="2786362" y="113995"/>
                </a:lnTo>
                <a:lnTo>
                  <a:pt x="2751899" y="70548"/>
                </a:lnTo>
                <a:lnTo>
                  <a:pt x="2708452" y="36085"/>
                </a:lnTo>
                <a:lnTo>
                  <a:pt x="2657693" y="12278"/>
                </a:lnTo>
                <a:lnTo>
                  <a:pt x="2620617" y="3152"/>
                </a:lnTo>
                <a:lnTo>
                  <a:pt x="2581529" y="0"/>
                </a:lnTo>
                <a:lnTo>
                  <a:pt x="240919" y="0"/>
                </a:lnTo>
                <a:lnTo>
                  <a:pt x="201830" y="3152"/>
                </a:lnTo>
                <a:lnTo>
                  <a:pt x="164754" y="12278"/>
                </a:lnTo>
                <a:lnTo>
                  <a:pt x="113995" y="36085"/>
                </a:lnTo>
                <a:lnTo>
                  <a:pt x="70548" y="70548"/>
                </a:lnTo>
                <a:lnTo>
                  <a:pt x="36085" y="113995"/>
                </a:lnTo>
                <a:lnTo>
                  <a:pt x="12278" y="164754"/>
                </a:lnTo>
                <a:lnTo>
                  <a:pt x="3152" y="201830"/>
                </a:lnTo>
                <a:lnTo>
                  <a:pt x="0" y="24091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8401" y="800100"/>
            <a:ext cx="2569463" cy="552069"/>
          </a:xfrm>
          <a:custGeom>
            <a:avLst/>
            <a:gdLst/>
            <a:ahLst/>
            <a:cxnLst/>
            <a:rect l="l" t="t" r="r" b="b"/>
            <a:pathLst>
              <a:path w="2569463" h="736092">
                <a:moveTo>
                  <a:pt x="0" y="73660"/>
                </a:moveTo>
                <a:lnTo>
                  <a:pt x="59" y="665435"/>
                </a:lnTo>
                <a:lnTo>
                  <a:pt x="13552" y="705091"/>
                </a:lnTo>
                <a:lnTo>
                  <a:pt x="45606" y="730587"/>
                </a:lnTo>
                <a:lnTo>
                  <a:pt x="73659" y="736092"/>
                </a:lnTo>
                <a:lnTo>
                  <a:pt x="2498807" y="736032"/>
                </a:lnTo>
                <a:lnTo>
                  <a:pt x="2538463" y="722539"/>
                </a:lnTo>
                <a:lnTo>
                  <a:pt x="2563959" y="690485"/>
                </a:lnTo>
                <a:lnTo>
                  <a:pt x="2569463" y="662432"/>
                </a:lnTo>
                <a:lnTo>
                  <a:pt x="2569404" y="70656"/>
                </a:lnTo>
                <a:lnTo>
                  <a:pt x="2555911" y="31000"/>
                </a:lnTo>
                <a:lnTo>
                  <a:pt x="2523857" y="5504"/>
                </a:lnTo>
                <a:lnTo>
                  <a:pt x="2495804" y="0"/>
                </a:lnTo>
                <a:lnTo>
                  <a:pt x="70656" y="59"/>
                </a:lnTo>
                <a:lnTo>
                  <a:pt x="31000" y="13552"/>
                </a:lnTo>
                <a:lnTo>
                  <a:pt x="5504" y="45606"/>
                </a:lnTo>
                <a:lnTo>
                  <a:pt x="0" y="7366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29400" y="1085851"/>
            <a:ext cx="215392" cy="787907"/>
          </a:xfrm>
          <a:custGeom>
            <a:avLst/>
            <a:gdLst/>
            <a:ahLst/>
            <a:cxnLst/>
            <a:rect l="l" t="t" r="r" b="b"/>
            <a:pathLst>
              <a:path w="215392" h="1050543">
                <a:moveTo>
                  <a:pt x="0" y="0"/>
                </a:moveTo>
                <a:lnTo>
                  <a:pt x="0" y="1050543"/>
                </a:lnTo>
                <a:lnTo>
                  <a:pt x="215392" y="1050543"/>
                </a:lnTo>
              </a:path>
            </a:pathLst>
          </a:custGeom>
          <a:ln w="25908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7000" y="1485900"/>
            <a:ext cx="2363724" cy="971550"/>
          </a:xfrm>
          <a:custGeom>
            <a:avLst/>
            <a:gdLst/>
            <a:ahLst/>
            <a:cxnLst/>
            <a:rect l="l" t="t" r="r" b="b"/>
            <a:pathLst>
              <a:path w="2363724" h="1173480">
                <a:moveTo>
                  <a:pt x="0" y="117348"/>
                </a:moveTo>
                <a:lnTo>
                  <a:pt x="4" y="1057132"/>
                </a:lnTo>
                <a:lnTo>
                  <a:pt x="8168" y="1099205"/>
                </a:lnTo>
                <a:lnTo>
                  <a:pt x="29962" y="1134424"/>
                </a:lnTo>
                <a:lnTo>
                  <a:pt x="62453" y="1159858"/>
                </a:lnTo>
                <a:lnTo>
                  <a:pt x="102710" y="1172574"/>
                </a:lnTo>
                <a:lnTo>
                  <a:pt x="117348" y="1173480"/>
                </a:lnTo>
                <a:lnTo>
                  <a:pt x="2247376" y="1173475"/>
                </a:lnTo>
                <a:lnTo>
                  <a:pt x="2289449" y="1165311"/>
                </a:lnTo>
                <a:lnTo>
                  <a:pt x="2324668" y="1143517"/>
                </a:lnTo>
                <a:lnTo>
                  <a:pt x="2350102" y="1111026"/>
                </a:lnTo>
                <a:lnTo>
                  <a:pt x="2362818" y="1070769"/>
                </a:lnTo>
                <a:lnTo>
                  <a:pt x="2363724" y="1056132"/>
                </a:lnTo>
                <a:lnTo>
                  <a:pt x="2363719" y="116347"/>
                </a:lnTo>
                <a:lnTo>
                  <a:pt x="2355555" y="74274"/>
                </a:lnTo>
                <a:lnTo>
                  <a:pt x="2333761" y="39055"/>
                </a:lnTo>
                <a:lnTo>
                  <a:pt x="2301270" y="13621"/>
                </a:lnTo>
                <a:lnTo>
                  <a:pt x="2261013" y="905"/>
                </a:lnTo>
                <a:lnTo>
                  <a:pt x="2246376" y="0"/>
                </a:lnTo>
                <a:lnTo>
                  <a:pt x="116347" y="4"/>
                </a:lnTo>
                <a:lnTo>
                  <a:pt x="74274" y="8168"/>
                </a:lnTo>
                <a:lnTo>
                  <a:pt x="39055" y="29962"/>
                </a:lnTo>
                <a:lnTo>
                  <a:pt x="13621" y="62453"/>
                </a:lnTo>
                <a:lnTo>
                  <a:pt x="905" y="102710"/>
                </a:lnTo>
                <a:lnTo>
                  <a:pt x="0" y="1173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2574" y="133830"/>
            <a:ext cx="7945950" cy="20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140"/>
              </a:lnSpc>
              <a:spcBef>
                <a:spcPts val="107"/>
              </a:spcBef>
            </a:pPr>
            <a:r>
              <a:rPr sz="2400" spc="-5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-2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2400" spc="-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к</a:t>
            </a:r>
            <a:r>
              <a:rPr sz="2400" spc="3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2400" spc="-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spc="-11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2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-6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spc="-5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2400" spc="-6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400" spc="-25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r>
              <a:rPr sz="2400" spc="-44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400" spc="-64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400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400" spc="-3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400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400" spc="-1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400" spc="0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400" spc="-6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2400" spc="-6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муниципального образования поселок </a:t>
            </a:r>
            <a:r>
              <a:rPr lang="ru-RU" sz="2400" spc="-69" baseline="2730" dirty="0" err="1" smtClean="0">
                <a:solidFill>
                  <a:schemeClr val="bg1"/>
                </a:solidFill>
                <a:latin typeface="Constantia"/>
                <a:cs typeface="Constantia"/>
              </a:rPr>
              <a:t>Иванищи</a:t>
            </a:r>
            <a:r>
              <a:rPr lang="ru-RU" sz="2400" spc="-69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 (сельское поселение) </a:t>
            </a:r>
            <a:r>
              <a:rPr lang="ru-RU" sz="24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Гусь-Хрустального района на 2024-2026 годы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1401" y="857250"/>
            <a:ext cx="1432661" cy="37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-2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енало</a:t>
            </a:r>
            <a:r>
              <a:rPr sz="2700" spc="-4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овые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98576" marR="323443" algn="ctr">
              <a:lnSpc>
                <a:spcPts val="1970"/>
              </a:lnSpc>
              <a:spcBef>
                <a:spcPts val="1"/>
              </a:spcBef>
            </a:pPr>
            <a:r>
              <a:rPr sz="2700" spc="-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700" spc="-5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охо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ды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5600" y="914400"/>
            <a:ext cx="1630400" cy="37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Бе</a:t>
            </a:r>
            <a:r>
              <a:rPr sz="2700" spc="-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2700" spc="-2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зме</a:t>
            </a:r>
            <a:r>
              <a:rPr sz="2700" spc="-25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дные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98678" marR="123748" algn="ctr">
              <a:lnSpc>
                <a:spcPts val="1970"/>
              </a:lnSpc>
              <a:spcBef>
                <a:spcPts val="1"/>
              </a:spcBef>
            </a:pP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пос</a:t>
            </a:r>
            <a:r>
              <a:rPr sz="2700" spc="3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уп</a:t>
            </a:r>
            <a:r>
              <a:rPr sz="2700" spc="-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ени</a:t>
            </a:r>
            <a:r>
              <a:rPr sz="2700" spc="0" baseline="3034" dirty="0" smtClean="0">
                <a:solidFill>
                  <a:srgbClr val="FFFFFF"/>
                </a:solidFill>
                <a:latin typeface="Constantia"/>
                <a:cs typeface="Constantia"/>
              </a:rPr>
              <a:t>я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857251"/>
            <a:ext cx="1190574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Нало</a:t>
            </a:r>
            <a:r>
              <a:rPr sz="2700" spc="-4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овые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77927" marR="202006" algn="ctr">
              <a:lnSpc>
                <a:spcPts val="1970"/>
              </a:lnSpc>
              <a:spcBef>
                <a:spcPts val="1"/>
              </a:spcBef>
            </a:pPr>
            <a:r>
              <a:rPr sz="2700" spc="-9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700" spc="-5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охо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ды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1485900"/>
            <a:ext cx="2362200" cy="1800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973">
              <a:spcBef>
                <a:spcPts val="55"/>
              </a:spcBef>
            </a:pP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sz="1100" spc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100" spc="4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алог</a:t>
            </a:r>
            <a:r>
              <a:rPr sz="1100" spc="-28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1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на</a:t>
            </a: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1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1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оходы</a:t>
            </a:r>
            <a:r>
              <a:rPr lang="ru-RU"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1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1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1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зическ</a:t>
            </a:r>
            <a:r>
              <a:rPr sz="11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1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1100" spc="-2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100" spc="-4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endParaRPr sz="11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165831">
              <a:spcBef>
                <a:spcPts val="344"/>
              </a:spcBef>
            </a:pP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lang="ru-RU"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Налог на имущество физических лиц</a:t>
            </a:r>
            <a:endParaRPr sz="11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18973">
              <a:spcBef>
                <a:spcPts val="315"/>
              </a:spcBef>
            </a:pPr>
            <a:r>
              <a:rPr sz="1100" spc="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lang="ru-RU" sz="1100" spc="4" dirty="0" smtClean="0">
                <a:solidFill>
                  <a:schemeClr val="bg1"/>
                </a:solidFill>
                <a:latin typeface="Constantia"/>
                <a:cs typeface="Constantia"/>
              </a:rPr>
              <a:t>Земельный налог с организаций</a:t>
            </a:r>
          </a:p>
          <a:p>
            <a:pPr marL="12700" marR="18973">
              <a:spcBef>
                <a:spcPts val="315"/>
              </a:spcBef>
            </a:pPr>
            <a:r>
              <a:rPr lang="ru-RU" sz="1100" spc="4" dirty="0" smtClean="0">
                <a:solidFill>
                  <a:schemeClr val="bg1"/>
                </a:solidFill>
                <a:latin typeface="Constantia"/>
                <a:cs typeface="Constantia"/>
              </a:rPr>
              <a:t>Земельный налог с физических лиц</a:t>
            </a:r>
            <a:endParaRPr sz="12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18973">
              <a:spcBef>
                <a:spcPts val="300"/>
              </a:spcBef>
            </a:pP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осу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рс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тве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нн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ая</a:t>
            </a:r>
            <a:r>
              <a:rPr sz="1200" spc="-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пош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лин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а,</a:t>
            </a:r>
            <a:r>
              <a:rPr sz="1200" spc="-1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бо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0" y="1504950"/>
            <a:ext cx="2680902" cy="1509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/>
            <a:r>
              <a:rPr sz="2000" spc="0" baseline="273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оходы,</a:t>
            </a:r>
            <a:r>
              <a:rPr sz="1200" spc="-3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полу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ч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мые</a:t>
            </a:r>
            <a:r>
              <a:rPr sz="1200" spc="-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ид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-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ен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дн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ой</a:t>
            </a:r>
            <a:r>
              <a:rPr sz="1200" spc="-8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аты</a:t>
            </a:r>
            <a:r>
              <a:rPr lang="ru-RU"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за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ем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ль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r>
              <a:rPr sz="1200" spc="-2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ч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астки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18973"/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оходы</a:t>
            </a:r>
            <a:r>
              <a:rPr sz="1200" spc="-2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от</a:t>
            </a:r>
            <a:r>
              <a:rPr sz="1200" spc="-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ч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200" spc="-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в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аре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нд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200" spc="-1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мущества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465561"/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оходы</a:t>
            </a:r>
            <a:r>
              <a:rPr sz="1200" spc="-23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от</a:t>
            </a:r>
            <a:r>
              <a:rPr sz="1200" spc="-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п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одажи</a:t>
            </a:r>
            <a:r>
              <a:rPr sz="1200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ате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ри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альных</a:t>
            </a:r>
            <a:r>
              <a:rPr sz="1200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lang="ru-RU"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ru-RU"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емат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ри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альных</a:t>
            </a:r>
            <a:r>
              <a:rPr sz="1200" spc="-36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акт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вов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18973"/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-Ш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тр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аф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ы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1200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анк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ии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1200" spc="-2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возме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щ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ен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lang="ru-RU"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ущ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ба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200" y="1600200"/>
            <a:ext cx="227721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8" marR="203967">
              <a:spcBef>
                <a:spcPts val="55"/>
              </a:spcBef>
            </a:pP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ота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ии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1200" spc="-22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убс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идии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lang="ru-RU"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убв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ц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ии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  <a:p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ме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бю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ые</a:t>
            </a:r>
            <a:r>
              <a:rPr sz="1200" spc="-42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ан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ф</a:t>
            </a:r>
            <a:r>
              <a:rPr sz="1200" spc="4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-4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ты</a:t>
            </a:r>
            <a:r>
              <a:rPr sz="1200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и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з</a:t>
            </a:r>
            <a:r>
              <a:rPr sz="1200" spc="-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др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угих</a:t>
            </a:r>
            <a:r>
              <a:rPr lang="ru-RU" sz="1200" spc="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н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ей</a:t>
            </a:r>
            <a:r>
              <a:rPr sz="1200" spc="-12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бю</a:t>
            </a:r>
            <a:r>
              <a:rPr sz="1200" spc="-4" dirty="0" err="1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1200" spc="4" dirty="0" err="1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1200" spc="0" dirty="0" err="1" smtClean="0">
                <a:solidFill>
                  <a:schemeClr val="bg1"/>
                </a:solidFill>
                <a:latin typeface="Constantia"/>
                <a:cs typeface="Constantia"/>
              </a:rPr>
              <a:t>та</a:t>
            </a:r>
            <a:endParaRPr lang="ru-RU" sz="1200" spc="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endParaRPr sz="12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53200" y="1028701"/>
            <a:ext cx="215392" cy="787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1536389541"/>
              </p:ext>
            </p:extLst>
          </p:nvPr>
        </p:nvGraphicFramePr>
        <p:xfrm>
          <a:off x="0" y="3257550"/>
          <a:ext cx="28194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2471587392"/>
              </p:ext>
            </p:extLst>
          </p:nvPr>
        </p:nvGraphicFramePr>
        <p:xfrm>
          <a:off x="3124200" y="3314700"/>
          <a:ext cx="2819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="" xmlns:p14="http://schemas.microsoft.com/office/powerpoint/2010/main" val="3263068061"/>
              </p:ext>
            </p:extLst>
          </p:nvPr>
        </p:nvGraphicFramePr>
        <p:xfrm>
          <a:off x="6019800" y="3314700"/>
          <a:ext cx="2819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143000" y="3200400"/>
            <a:ext cx="9144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2023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62400" y="3200400"/>
            <a:ext cx="9144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2024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15200" y="3200400"/>
            <a:ext cx="9144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2025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064" y="180584"/>
            <a:ext cx="8807958" cy="588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8535" y="334104"/>
            <a:ext cx="7371689" cy="247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45"/>
              </a:lnSpc>
              <a:spcBef>
                <a:spcPts val="127"/>
              </a:spcBef>
            </a:pPr>
            <a:r>
              <a:rPr sz="2000" spc="-69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-25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ук</a:t>
            </a:r>
            <a:r>
              <a:rPr sz="2000" spc="59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ура</a:t>
            </a:r>
            <a:r>
              <a:rPr sz="2000" spc="-10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рас</a:t>
            </a:r>
            <a:r>
              <a:rPr sz="2000" spc="-54" dirty="0" smtClean="0">
                <a:solidFill>
                  <a:schemeClr val="bg1"/>
                </a:solidFill>
                <a:latin typeface="Constantia"/>
                <a:cs typeface="Constantia"/>
              </a:rPr>
              <a:t>х</a:t>
            </a:r>
            <a:r>
              <a:rPr sz="2000" spc="-69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000" spc="-25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ов</a:t>
            </a:r>
            <a:r>
              <a:rPr sz="2000" spc="-1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000" spc="-64" dirty="0" smtClean="0">
                <a:solidFill>
                  <a:schemeClr val="bg1"/>
                </a:solidFill>
                <a:latin typeface="Constantia"/>
                <a:cs typeface="Constantia"/>
              </a:rPr>
              <a:t>ю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д</a:t>
            </a:r>
            <a:r>
              <a:rPr sz="2000" spc="-50" dirty="0" smtClean="0">
                <a:solidFill>
                  <a:schemeClr val="bg1"/>
                </a:solidFill>
                <a:latin typeface="Constantia"/>
                <a:cs typeface="Constantia"/>
              </a:rPr>
              <a:t>ж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е</a:t>
            </a:r>
            <a:r>
              <a:rPr sz="2000" spc="-9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000" spc="-7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по</a:t>
            </a:r>
            <a:r>
              <a:rPr sz="2000" spc="-11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от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а</a:t>
            </a:r>
            <a:r>
              <a:rPr sz="2000" spc="-19" dirty="0" smtClean="0">
                <a:solidFill>
                  <a:schemeClr val="bg1"/>
                </a:solidFill>
                <a:latin typeface="Constantia"/>
                <a:cs typeface="Constantia"/>
              </a:rPr>
              <a:t>с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л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я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м</a:t>
            </a:r>
            <a:r>
              <a:rPr sz="2000" spc="-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в 2</a:t>
            </a:r>
            <a:r>
              <a:rPr sz="2000" spc="4" dirty="0" smtClean="0">
                <a:solidFill>
                  <a:schemeClr val="bg1"/>
                </a:solidFill>
                <a:latin typeface="Constantia"/>
                <a:cs typeface="Constantia"/>
              </a:rPr>
              <a:t>0</a:t>
            </a:r>
            <a:r>
              <a:rPr lang="ru-RU" sz="2000" spc="-29" dirty="0" smtClean="0">
                <a:solidFill>
                  <a:schemeClr val="bg1"/>
                </a:solidFill>
                <a:latin typeface="Constantia"/>
                <a:cs typeface="Constantia"/>
              </a:rPr>
              <a:t>23</a:t>
            </a:r>
            <a:r>
              <a:rPr sz="2000" spc="-39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4" dirty="0" smtClean="0">
                <a:solidFill>
                  <a:schemeClr val="bg1"/>
                </a:solidFill>
                <a:latin typeface="Constantia"/>
                <a:cs typeface="Constantia"/>
              </a:rPr>
              <a:t>г</a:t>
            </a:r>
            <a:r>
              <a:rPr sz="2000" spc="-69" dirty="0" smtClean="0">
                <a:solidFill>
                  <a:schemeClr val="bg1"/>
                </a:solidFill>
                <a:latin typeface="Constantia"/>
                <a:cs typeface="Constantia"/>
              </a:rPr>
              <a:t>о</a:t>
            </a:r>
            <a:r>
              <a:rPr sz="2000" spc="0" dirty="0" smtClean="0">
                <a:solidFill>
                  <a:schemeClr val="bg1"/>
                </a:solidFill>
                <a:latin typeface="Constantia"/>
                <a:cs typeface="Constantia"/>
              </a:rPr>
              <a:t>ду</a:t>
            </a:r>
            <a:endParaRPr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43801" y="857250"/>
            <a:ext cx="122440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т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ыс</a:t>
            </a:r>
            <a:r>
              <a:rPr sz="2700" spc="-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2700" spc="-25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р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у</a:t>
            </a:r>
            <a:r>
              <a:rPr sz="2700" spc="-84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б</a:t>
            </a:r>
            <a:r>
              <a:rPr sz="2700" spc="0" baseline="3034" dirty="0" smtClean="0">
                <a:solidFill>
                  <a:schemeClr val="bg1"/>
                </a:solidFill>
                <a:latin typeface="Constantia"/>
                <a:cs typeface="Constantia"/>
              </a:rPr>
              <a:t>лей</a:t>
            </a:r>
            <a:endParaRPr sz="18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41251464"/>
              </p:ext>
            </p:extLst>
          </p:nvPr>
        </p:nvGraphicFramePr>
        <p:xfrm>
          <a:off x="642939" y="910829"/>
          <a:ext cx="8186737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14301"/>
            <a:ext cx="8915400" cy="12787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муниципального образования поселок Иванищи (сельское поселение) Гусь-Хрустального района по разделам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05C3E-A803-4BFC-84BD-5748199B7E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6367034"/>
              </p:ext>
            </p:extLst>
          </p:nvPr>
        </p:nvGraphicFramePr>
        <p:xfrm>
          <a:off x="838201" y="1200151"/>
          <a:ext cx="7362825" cy="3047281"/>
        </p:xfrm>
        <a:graphic>
          <a:graphicData uri="http://schemas.openxmlformats.org/drawingml/2006/table">
            <a:tbl>
              <a:tblPr/>
              <a:tblGrid>
                <a:gridCol w="3781425"/>
                <a:gridCol w="1295400"/>
                <a:gridCol w="1066800"/>
                <a:gridCol w="1219200"/>
              </a:tblGrid>
              <a:tr h="33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9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4797,5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3877,7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3695,2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289,6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302,3</a:t>
                      </a:r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312,6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1835,0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365,2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78,2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4243,5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4097,6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4097,6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«Обслуживание государственного и муниципального долга»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42,5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41,5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11858,3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8544,8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8364,1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529</TotalTime>
  <Words>833</Words>
  <Application>Microsoft Office PowerPoint</Application>
  <PresentationFormat>Экран (16:9)</PresentationFormat>
  <Paragraphs>231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Расходы бюджета муниципального образования поселок Иванищи (сельское поселение) Гусь-Хрустального района по разделам  в 2023 – 2025 годах, тыс.рублей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 Windows</cp:lastModifiedBy>
  <cp:revision>57</cp:revision>
  <dcterms:modified xsi:type="dcterms:W3CDTF">2024-03-28T10:36:13Z</dcterms:modified>
</cp:coreProperties>
</file>